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39" r:id="rId4"/>
    <p:sldId id="258" r:id="rId5"/>
    <p:sldId id="259" r:id="rId6"/>
    <p:sldId id="261" r:id="rId7"/>
    <p:sldId id="344" r:id="rId8"/>
    <p:sldId id="340" r:id="rId9"/>
    <p:sldId id="260" r:id="rId10"/>
    <p:sldId id="341" r:id="rId11"/>
    <p:sldId id="345" r:id="rId12"/>
    <p:sldId id="338" r:id="rId13"/>
    <p:sldId id="337" r:id="rId14"/>
    <p:sldId id="343" r:id="rId15"/>
    <p:sldId id="342" r:id="rId16"/>
    <p:sldId id="346" r:id="rId17"/>
    <p:sldId id="34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67"/>
    <p:restoredTop sz="94704"/>
  </p:normalViewPr>
  <p:slideViewPr>
    <p:cSldViewPr snapToGrid="0" snapToObjects="1">
      <p:cViewPr varScale="1">
        <p:scale>
          <a:sx n="99" d="100"/>
          <a:sy n="99" d="100"/>
        </p:scale>
        <p:origin x="192"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10/15/19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10/15/19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10/15/19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10/15/19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a:t>10/15/19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10/15/19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10/15/19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10/15/19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10/15/19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10/15/19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a:pPr/>
              <a:t>10/15/19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a:pPr/>
              <a:t>10/15/19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03B0-278E-8C44-A098-25EC2A732CB4}"/>
              </a:ext>
            </a:extLst>
          </p:cNvPr>
          <p:cNvSpPr>
            <a:spLocks noGrp="1"/>
          </p:cNvSpPr>
          <p:nvPr>
            <p:ph type="ctrTitle"/>
          </p:nvPr>
        </p:nvSpPr>
        <p:spPr>
          <a:xfrm>
            <a:off x="0" y="802298"/>
            <a:ext cx="11054853" cy="2541431"/>
          </a:xfrm>
        </p:spPr>
        <p:txBody>
          <a:bodyPr>
            <a:normAutofit/>
          </a:bodyPr>
          <a:lstStyle/>
          <a:p>
            <a:r>
              <a:rPr lang="en-US" sz="3600" b="1" dirty="0"/>
              <a:t>Resource Mobilization and Management for political campaigns</a:t>
            </a:r>
          </a:p>
        </p:txBody>
      </p:sp>
      <p:sp>
        <p:nvSpPr>
          <p:cNvPr id="3" name="Subtitle 2">
            <a:extLst>
              <a:ext uri="{FF2B5EF4-FFF2-40B4-BE49-F238E27FC236}">
                <a16:creationId xmlns:a16="http://schemas.microsoft.com/office/drawing/2014/main" id="{BA7F1E46-227E-A141-AED2-013E93CFE824}"/>
              </a:ext>
            </a:extLst>
          </p:cNvPr>
          <p:cNvSpPr>
            <a:spLocks noGrp="1"/>
          </p:cNvSpPr>
          <p:nvPr>
            <p:ph type="subTitle" idx="1"/>
          </p:nvPr>
        </p:nvSpPr>
        <p:spPr>
          <a:xfrm>
            <a:off x="1110343" y="3531204"/>
            <a:ext cx="9944509" cy="977621"/>
          </a:xfrm>
        </p:spPr>
        <p:txBody>
          <a:bodyPr/>
          <a:lstStyle/>
          <a:p>
            <a:r>
              <a:rPr lang="en-US" b="1" i="1" dirty="0"/>
              <a:t>Alieu Fuad Nyei</a:t>
            </a:r>
          </a:p>
        </p:txBody>
      </p:sp>
    </p:spTree>
    <p:extLst>
      <p:ext uri="{BB962C8B-B14F-4D97-AF65-F5344CB8AC3E}">
        <p14:creationId xmlns:p14="http://schemas.microsoft.com/office/powerpoint/2010/main" val="1711647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31ED-D8EA-0747-B1F1-0F9B2FC4AD2A}"/>
              </a:ext>
            </a:extLst>
          </p:cNvPr>
          <p:cNvSpPr>
            <a:spLocks noGrp="1"/>
          </p:cNvSpPr>
          <p:nvPr>
            <p:ph type="title"/>
          </p:nvPr>
        </p:nvSpPr>
        <p:spPr/>
        <p:txBody>
          <a:bodyPr/>
          <a:lstStyle/>
          <a:p>
            <a:r>
              <a:rPr lang="en-US" b="1" dirty="0"/>
              <a:t>Campaign Financing Cont’d</a:t>
            </a:r>
          </a:p>
        </p:txBody>
      </p:sp>
      <p:sp>
        <p:nvSpPr>
          <p:cNvPr id="3" name="Content Placeholder 2">
            <a:extLst>
              <a:ext uri="{FF2B5EF4-FFF2-40B4-BE49-F238E27FC236}">
                <a16:creationId xmlns:a16="http://schemas.microsoft.com/office/drawing/2014/main" id="{5CB7223D-B9F9-114C-86F1-911725B0AB77}"/>
              </a:ext>
            </a:extLst>
          </p:cNvPr>
          <p:cNvSpPr>
            <a:spLocks noGrp="1"/>
          </p:cNvSpPr>
          <p:nvPr>
            <p:ph sz="half" idx="1"/>
          </p:nvPr>
        </p:nvSpPr>
        <p:spPr>
          <a:xfrm>
            <a:off x="1133077" y="2010878"/>
            <a:ext cx="4959406" cy="3448595"/>
          </a:xfrm>
        </p:spPr>
        <p:txBody>
          <a:bodyPr>
            <a:normAutofit/>
          </a:bodyPr>
          <a:lstStyle/>
          <a:p>
            <a:pPr marL="0" indent="0">
              <a:buNone/>
            </a:pPr>
            <a:r>
              <a:rPr lang="en-US" b="1" dirty="0"/>
              <a:t>Direct Financing</a:t>
            </a:r>
          </a:p>
          <a:p>
            <a:r>
              <a:rPr lang="en-US" dirty="0"/>
              <a:t>Membership dues</a:t>
            </a:r>
          </a:p>
          <a:p>
            <a:r>
              <a:rPr lang="en-US" dirty="0"/>
              <a:t>Fund raising rallies</a:t>
            </a:r>
          </a:p>
          <a:p>
            <a:r>
              <a:rPr lang="en-US" dirty="0"/>
              <a:t>Individual/business donation</a:t>
            </a:r>
          </a:p>
          <a:p>
            <a:r>
              <a:rPr lang="en-US" dirty="0"/>
              <a:t>Levies on salaries</a:t>
            </a:r>
          </a:p>
          <a:p>
            <a:r>
              <a:rPr lang="en-US" dirty="0"/>
              <a:t>Public funding</a:t>
            </a:r>
          </a:p>
          <a:p>
            <a:r>
              <a:rPr lang="en-US" dirty="0"/>
              <a:t>Returns on investment</a:t>
            </a:r>
          </a:p>
          <a:p>
            <a:endParaRPr lang="en-US" dirty="0"/>
          </a:p>
        </p:txBody>
      </p:sp>
      <p:sp>
        <p:nvSpPr>
          <p:cNvPr id="4" name="Content Placeholder 3">
            <a:extLst>
              <a:ext uri="{FF2B5EF4-FFF2-40B4-BE49-F238E27FC236}">
                <a16:creationId xmlns:a16="http://schemas.microsoft.com/office/drawing/2014/main" id="{FAADA27A-07C0-B746-B77A-F6D8997F89AF}"/>
              </a:ext>
            </a:extLst>
          </p:cNvPr>
          <p:cNvSpPr>
            <a:spLocks noGrp="1"/>
          </p:cNvSpPr>
          <p:nvPr>
            <p:ph sz="half" idx="2"/>
          </p:nvPr>
        </p:nvSpPr>
        <p:spPr/>
        <p:txBody>
          <a:bodyPr>
            <a:normAutofit/>
          </a:bodyPr>
          <a:lstStyle/>
          <a:p>
            <a:pPr marL="0" indent="0">
              <a:buNone/>
            </a:pPr>
            <a:r>
              <a:rPr lang="en-US" b="1" dirty="0"/>
              <a:t>Indirect Financing</a:t>
            </a:r>
          </a:p>
          <a:p>
            <a:r>
              <a:rPr lang="en-US" dirty="0"/>
              <a:t>Free airtime on radio</a:t>
            </a:r>
          </a:p>
          <a:p>
            <a:r>
              <a:rPr lang="en-US" dirty="0"/>
              <a:t>Free advertising space</a:t>
            </a:r>
          </a:p>
          <a:p>
            <a:r>
              <a:rPr lang="en-US" dirty="0"/>
              <a:t>Use of public vehicles</a:t>
            </a:r>
          </a:p>
          <a:p>
            <a:r>
              <a:rPr lang="en-US" dirty="0"/>
              <a:t>Use of government employees</a:t>
            </a:r>
          </a:p>
          <a:p>
            <a:r>
              <a:rPr lang="en-US" dirty="0"/>
              <a:t>Use of office equipment (public)</a:t>
            </a:r>
          </a:p>
        </p:txBody>
      </p:sp>
    </p:spTree>
    <p:extLst>
      <p:ext uri="{BB962C8B-B14F-4D97-AF65-F5344CB8AC3E}">
        <p14:creationId xmlns:p14="http://schemas.microsoft.com/office/powerpoint/2010/main" val="3435632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BC334-50CD-824C-A6C5-C6559EE9C2F8}"/>
              </a:ext>
            </a:extLst>
          </p:cNvPr>
          <p:cNvSpPr>
            <a:spLocks noGrp="1"/>
          </p:cNvSpPr>
          <p:nvPr>
            <p:ph type="title"/>
          </p:nvPr>
        </p:nvSpPr>
        <p:spPr/>
        <p:txBody>
          <a:bodyPr/>
          <a:lstStyle/>
          <a:p>
            <a:r>
              <a:rPr lang="en-US" b="1" dirty="0"/>
              <a:t>Campaign Financing Cont’d</a:t>
            </a:r>
          </a:p>
        </p:txBody>
      </p:sp>
      <p:sp>
        <p:nvSpPr>
          <p:cNvPr id="3" name="Content Placeholder 2">
            <a:extLst>
              <a:ext uri="{FF2B5EF4-FFF2-40B4-BE49-F238E27FC236}">
                <a16:creationId xmlns:a16="http://schemas.microsoft.com/office/drawing/2014/main" id="{0F48DD9E-6744-9149-8331-0466A3868361}"/>
              </a:ext>
            </a:extLst>
          </p:cNvPr>
          <p:cNvSpPr>
            <a:spLocks noGrp="1"/>
          </p:cNvSpPr>
          <p:nvPr>
            <p:ph idx="1"/>
          </p:nvPr>
        </p:nvSpPr>
        <p:spPr/>
        <p:txBody>
          <a:bodyPr/>
          <a:lstStyle/>
          <a:p>
            <a:pPr marL="0" indent="0">
              <a:buNone/>
            </a:pPr>
            <a:r>
              <a:rPr lang="en-US" b="1" dirty="0"/>
              <a:t>Spending</a:t>
            </a:r>
          </a:p>
          <a:p>
            <a:r>
              <a:rPr lang="en-US" dirty="0"/>
              <a:t>Campaign materials</a:t>
            </a:r>
          </a:p>
          <a:p>
            <a:r>
              <a:rPr lang="en-US" dirty="0"/>
              <a:t>Rallies</a:t>
            </a:r>
          </a:p>
          <a:p>
            <a:r>
              <a:rPr lang="en-US" dirty="0"/>
              <a:t>Logistics</a:t>
            </a:r>
          </a:p>
          <a:p>
            <a:r>
              <a:rPr lang="en-US" dirty="0"/>
              <a:t>Staff costs</a:t>
            </a:r>
          </a:p>
          <a:p>
            <a:r>
              <a:rPr lang="en-US" dirty="0"/>
              <a:t>Communication/ Public Relations</a:t>
            </a:r>
          </a:p>
          <a:p>
            <a:pPr marL="0" indent="0">
              <a:buNone/>
            </a:pPr>
            <a:endParaRPr lang="en-US" dirty="0"/>
          </a:p>
        </p:txBody>
      </p:sp>
    </p:spTree>
    <p:extLst>
      <p:ext uri="{BB962C8B-B14F-4D97-AF65-F5344CB8AC3E}">
        <p14:creationId xmlns:p14="http://schemas.microsoft.com/office/powerpoint/2010/main" val="1230950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07A96-EC78-A245-BEC9-08F913FC9EE9}"/>
              </a:ext>
            </a:extLst>
          </p:cNvPr>
          <p:cNvSpPr>
            <a:spLocks noGrp="1"/>
          </p:cNvSpPr>
          <p:nvPr>
            <p:ph type="title"/>
          </p:nvPr>
        </p:nvSpPr>
        <p:spPr/>
        <p:txBody>
          <a:bodyPr/>
          <a:lstStyle/>
          <a:p>
            <a:r>
              <a:rPr lang="en-US" b="1" dirty="0"/>
              <a:t>The Ugly side of campaign Financing</a:t>
            </a:r>
          </a:p>
        </p:txBody>
      </p:sp>
      <p:sp>
        <p:nvSpPr>
          <p:cNvPr id="3" name="Content Placeholder 2">
            <a:extLst>
              <a:ext uri="{FF2B5EF4-FFF2-40B4-BE49-F238E27FC236}">
                <a16:creationId xmlns:a16="http://schemas.microsoft.com/office/drawing/2014/main" id="{990B0387-C104-CC40-8B14-BFBBCAE2285F}"/>
              </a:ext>
            </a:extLst>
          </p:cNvPr>
          <p:cNvSpPr>
            <a:spLocks noGrp="1"/>
          </p:cNvSpPr>
          <p:nvPr>
            <p:ph idx="1"/>
          </p:nvPr>
        </p:nvSpPr>
        <p:spPr/>
        <p:txBody>
          <a:bodyPr>
            <a:normAutofit lnSpcReduction="10000"/>
          </a:bodyPr>
          <a:lstStyle/>
          <a:p>
            <a:r>
              <a:rPr lang="en-US" dirty="0"/>
              <a:t>Vote buying - poor voters are more likely to be targeted with vote-buying efforts</a:t>
            </a:r>
          </a:p>
          <a:p>
            <a:pPr lvl="1"/>
            <a:r>
              <a:rPr lang="en-US" dirty="0"/>
              <a:t>High-level of vote-buying disadvantageous to certain types of candidates</a:t>
            </a:r>
          </a:p>
          <a:p>
            <a:r>
              <a:rPr lang="en-US" dirty="0"/>
              <a:t>Abuse of  state resources- it undermines the democratic process by giving incumbents undue advantage</a:t>
            </a:r>
          </a:p>
          <a:p>
            <a:r>
              <a:rPr lang="en-US" dirty="0"/>
              <a:t>Bribing officials</a:t>
            </a:r>
          </a:p>
          <a:p>
            <a:r>
              <a:rPr lang="en-US" dirty="0"/>
              <a:t>Sources of private income– low level of transparency regarding where political parties and candidates raise funds.</a:t>
            </a:r>
          </a:p>
          <a:p>
            <a:r>
              <a:rPr lang="en-US" dirty="0"/>
              <a:t>Weak oversight and enforcement rules </a:t>
            </a:r>
          </a:p>
          <a:p>
            <a:endParaRPr lang="en-US" dirty="0"/>
          </a:p>
        </p:txBody>
      </p:sp>
    </p:spTree>
    <p:extLst>
      <p:ext uri="{BB962C8B-B14F-4D97-AF65-F5344CB8AC3E}">
        <p14:creationId xmlns:p14="http://schemas.microsoft.com/office/powerpoint/2010/main" val="3690148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B07EB52-AEE8-EA4E-A520-20EEE76A9F38}"/>
              </a:ext>
            </a:extLst>
          </p:cNvPr>
          <p:cNvSpPr>
            <a:spLocks noGrp="1"/>
          </p:cNvSpPr>
          <p:nvPr>
            <p:ph type="title"/>
          </p:nvPr>
        </p:nvSpPr>
        <p:spPr>
          <a:xfrm>
            <a:off x="1436914" y="704850"/>
            <a:ext cx="8773886" cy="971550"/>
          </a:xfrm>
        </p:spPr>
        <p:txBody>
          <a:bodyPr>
            <a:normAutofit/>
          </a:bodyPr>
          <a:lstStyle/>
          <a:p>
            <a:pPr marL="420624" indent="-384048">
              <a:lnSpc>
                <a:spcPct val="150000"/>
              </a:lnSpc>
              <a:buClr>
                <a:schemeClr val="accent3"/>
              </a:buClr>
              <a:defRPr/>
            </a:pPr>
            <a:r>
              <a:rPr lang="en-US" sz="2800" b="1" dirty="0"/>
              <a:t>Aligning objectives</a:t>
            </a:r>
          </a:p>
        </p:txBody>
      </p:sp>
      <p:sp>
        <p:nvSpPr>
          <p:cNvPr id="16387" name="Content Placeholder 2">
            <a:extLst>
              <a:ext uri="{FF2B5EF4-FFF2-40B4-BE49-F238E27FC236}">
                <a16:creationId xmlns:a16="http://schemas.microsoft.com/office/drawing/2014/main" id="{E9E6EE14-48D5-884B-89CD-69076F7929F6}"/>
              </a:ext>
            </a:extLst>
          </p:cNvPr>
          <p:cNvSpPr>
            <a:spLocks noGrp="1"/>
          </p:cNvSpPr>
          <p:nvPr>
            <p:ph idx="1"/>
          </p:nvPr>
        </p:nvSpPr>
        <p:spPr>
          <a:xfrm>
            <a:off x="424543" y="1949452"/>
            <a:ext cx="10629900" cy="3798205"/>
          </a:xfrm>
        </p:spPr>
        <p:txBody>
          <a:bodyPr>
            <a:normAutofit fontScale="92500" lnSpcReduction="20000"/>
          </a:bodyPr>
          <a:lstStyle/>
          <a:p>
            <a:pPr>
              <a:lnSpc>
                <a:spcPct val="90000"/>
              </a:lnSpc>
              <a:defRPr/>
            </a:pPr>
            <a:r>
              <a:rPr lang="en-GB" b="1" i="1" dirty="0">
                <a:cs typeface="Times New Roman" panose="02020603050405020304" pitchFamily="18" charset="0"/>
              </a:rPr>
              <a:t>Campaign Finance Management should have the same objectives as Public Finance management.</a:t>
            </a:r>
          </a:p>
          <a:p>
            <a:pPr lvl="1">
              <a:lnSpc>
                <a:spcPct val="90000"/>
              </a:lnSpc>
              <a:defRPr/>
            </a:pPr>
            <a:endParaRPr lang="en-GB" sz="2000" b="1" i="1" dirty="0">
              <a:cs typeface="Times New Roman" panose="02020603050405020304" pitchFamily="18" charset="0"/>
            </a:endParaRPr>
          </a:p>
          <a:p>
            <a:pPr lvl="1">
              <a:lnSpc>
                <a:spcPct val="90000"/>
              </a:lnSpc>
              <a:defRPr/>
            </a:pPr>
            <a:r>
              <a:rPr lang="en-GB" sz="2000" b="1" i="1" dirty="0">
                <a:cs typeface="Times New Roman" panose="02020603050405020304" pitchFamily="18" charset="0"/>
              </a:rPr>
              <a:t>Resource allocation and spending should be linked to the overall objectives of the campaign.</a:t>
            </a:r>
          </a:p>
          <a:p>
            <a:pPr lvl="2">
              <a:lnSpc>
                <a:spcPct val="90000"/>
              </a:lnSpc>
              <a:defRPr/>
            </a:pPr>
            <a:r>
              <a:rPr lang="en-GB" sz="2000" dirty="0">
                <a:cs typeface="Times New Roman" panose="02020603050405020304" pitchFamily="18" charset="0"/>
              </a:rPr>
              <a:t>Spending should reflect campaign objectives</a:t>
            </a:r>
          </a:p>
          <a:p>
            <a:pPr marL="914400" lvl="2" indent="0">
              <a:lnSpc>
                <a:spcPct val="90000"/>
              </a:lnSpc>
              <a:buNone/>
              <a:defRPr/>
            </a:pPr>
            <a:endParaRPr lang="en-GB" sz="2000" dirty="0">
              <a:cs typeface="Times New Roman" panose="02020603050405020304" pitchFamily="18" charset="0"/>
            </a:endParaRPr>
          </a:p>
          <a:p>
            <a:pPr lvl="1">
              <a:lnSpc>
                <a:spcPct val="90000"/>
              </a:lnSpc>
              <a:defRPr/>
            </a:pPr>
            <a:r>
              <a:rPr lang="en-GB" sz="2000" b="1" i="1" dirty="0">
                <a:cs typeface="Times New Roman" panose="02020603050405020304" pitchFamily="18" charset="0"/>
              </a:rPr>
              <a:t>Fiscal Discipline </a:t>
            </a:r>
          </a:p>
          <a:p>
            <a:pPr lvl="2">
              <a:lnSpc>
                <a:spcPct val="90000"/>
              </a:lnSpc>
              <a:defRPr/>
            </a:pPr>
            <a:r>
              <a:rPr lang="en-GB" sz="2000" dirty="0">
                <a:cs typeface="Times New Roman" panose="02020603050405020304" pitchFamily="18" charset="0"/>
              </a:rPr>
              <a:t>Spend within budget</a:t>
            </a:r>
          </a:p>
          <a:p>
            <a:pPr marL="914400" lvl="2" indent="0">
              <a:lnSpc>
                <a:spcPct val="90000"/>
              </a:lnSpc>
              <a:buNone/>
              <a:defRPr/>
            </a:pPr>
            <a:endParaRPr lang="en-GB" sz="2000" dirty="0">
              <a:cs typeface="Times New Roman" panose="02020603050405020304" pitchFamily="18" charset="0"/>
            </a:endParaRPr>
          </a:p>
          <a:p>
            <a:pPr lvl="1">
              <a:lnSpc>
                <a:spcPct val="90000"/>
              </a:lnSpc>
              <a:defRPr/>
            </a:pPr>
            <a:r>
              <a:rPr lang="en-GB" sz="2000" b="1" i="1" dirty="0">
                <a:cs typeface="Times New Roman" panose="02020603050405020304" pitchFamily="18" charset="0"/>
              </a:rPr>
              <a:t>Operational Efficiency</a:t>
            </a:r>
          </a:p>
          <a:p>
            <a:pPr lvl="2">
              <a:lnSpc>
                <a:spcPct val="90000"/>
              </a:lnSpc>
              <a:defRPr/>
            </a:pPr>
            <a:r>
              <a:rPr lang="en-GB" sz="2000" dirty="0">
                <a:cs typeface="Times New Roman" panose="02020603050405020304" pitchFamily="18" charset="0"/>
              </a:rPr>
              <a:t>Getting the most impact from resources/money spent</a:t>
            </a:r>
          </a:p>
          <a:p>
            <a:pPr marL="914400" lvl="2" indent="0">
              <a:lnSpc>
                <a:spcPct val="90000"/>
              </a:lnSpc>
              <a:buNone/>
              <a:defRPr/>
            </a:pPr>
            <a:endParaRPr lang="en-GB" sz="2000" dirty="0">
              <a:cs typeface="Times New Roman" panose="02020603050405020304" pitchFamily="18" charset="0"/>
            </a:endParaRPr>
          </a:p>
          <a:p>
            <a:pPr lvl="1">
              <a:defRPr/>
            </a:pPr>
            <a:r>
              <a:rPr lang="en-US" sz="2000" b="1" dirty="0">
                <a:cs typeface="Times New Roman" panose="02020603050405020304" pitchFamily="18" charset="0"/>
              </a:rPr>
              <a:t>Transparency and Accountability</a:t>
            </a:r>
          </a:p>
          <a:p>
            <a:pPr marL="457200" lvl="1" indent="0">
              <a:buNone/>
              <a:defRP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467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44C59-E977-6F4F-A924-770EB2E8ACF7}"/>
              </a:ext>
            </a:extLst>
          </p:cNvPr>
          <p:cNvSpPr>
            <a:spLocks noGrp="1"/>
          </p:cNvSpPr>
          <p:nvPr>
            <p:ph type="title"/>
          </p:nvPr>
        </p:nvSpPr>
        <p:spPr/>
        <p:txBody>
          <a:bodyPr/>
          <a:lstStyle/>
          <a:p>
            <a:r>
              <a:rPr lang="en-US" b="1" dirty="0"/>
              <a:t>Moving forward</a:t>
            </a:r>
          </a:p>
        </p:txBody>
      </p:sp>
      <p:sp>
        <p:nvSpPr>
          <p:cNvPr id="3" name="Content Placeholder 2">
            <a:extLst>
              <a:ext uri="{FF2B5EF4-FFF2-40B4-BE49-F238E27FC236}">
                <a16:creationId xmlns:a16="http://schemas.microsoft.com/office/drawing/2014/main" id="{015FAD4D-D143-B04D-A323-DA224429D552}"/>
              </a:ext>
            </a:extLst>
          </p:cNvPr>
          <p:cNvSpPr>
            <a:spLocks noGrp="1"/>
          </p:cNvSpPr>
          <p:nvPr>
            <p:ph idx="1"/>
          </p:nvPr>
        </p:nvSpPr>
        <p:spPr>
          <a:xfrm>
            <a:off x="1028701" y="1853754"/>
            <a:ext cx="10026154" cy="4199727"/>
          </a:xfrm>
        </p:spPr>
        <p:txBody>
          <a:bodyPr/>
          <a:lstStyle/>
          <a:p>
            <a:pPr marL="0" indent="0">
              <a:buNone/>
            </a:pPr>
            <a:r>
              <a:rPr lang="en-US" b="1" dirty="0"/>
              <a:t>Resource Mobilization</a:t>
            </a:r>
          </a:p>
          <a:p>
            <a:r>
              <a:rPr lang="en-US" dirty="0"/>
              <a:t>Political parties/candidates need to look out for more grassroot/diverse support than relying on a few big donors</a:t>
            </a:r>
          </a:p>
          <a:p>
            <a:r>
              <a:rPr lang="en-US" dirty="0"/>
              <a:t>Cap on individual/business donations</a:t>
            </a:r>
          </a:p>
          <a:p>
            <a:r>
              <a:rPr lang="en-US" dirty="0"/>
              <a:t>Funding from foreign nationals/businesses MUST be discouraged</a:t>
            </a:r>
          </a:p>
          <a:p>
            <a:pPr marL="0" indent="0">
              <a:buNone/>
            </a:pPr>
            <a:r>
              <a:rPr lang="en-US" b="1" dirty="0"/>
              <a:t>Spending</a:t>
            </a:r>
          </a:p>
          <a:p>
            <a:r>
              <a:rPr lang="en-US" dirty="0"/>
              <a:t>A limit on spending for elections</a:t>
            </a:r>
          </a:p>
          <a:p>
            <a:r>
              <a:rPr lang="en-US" dirty="0"/>
              <a:t>More robust framework on monitoring campaign spending</a:t>
            </a:r>
          </a:p>
          <a:p>
            <a:endParaRPr lang="en-US" dirty="0"/>
          </a:p>
        </p:txBody>
      </p:sp>
    </p:spTree>
    <p:extLst>
      <p:ext uri="{BB962C8B-B14F-4D97-AF65-F5344CB8AC3E}">
        <p14:creationId xmlns:p14="http://schemas.microsoft.com/office/powerpoint/2010/main" val="3909231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56281-713F-004D-9531-5B720F312409}"/>
              </a:ext>
            </a:extLst>
          </p:cNvPr>
          <p:cNvSpPr>
            <a:spLocks noGrp="1"/>
          </p:cNvSpPr>
          <p:nvPr>
            <p:ph type="title"/>
          </p:nvPr>
        </p:nvSpPr>
        <p:spPr/>
        <p:txBody>
          <a:bodyPr/>
          <a:lstStyle/>
          <a:p>
            <a:r>
              <a:rPr lang="en-US" b="1" dirty="0"/>
              <a:t>Moving  forward Cont’d</a:t>
            </a:r>
          </a:p>
        </p:txBody>
      </p:sp>
      <p:sp>
        <p:nvSpPr>
          <p:cNvPr id="3" name="Content Placeholder 2">
            <a:extLst>
              <a:ext uri="{FF2B5EF4-FFF2-40B4-BE49-F238E27FC236}">
                <a16:creationId xmlns:a16="http://schemas.microsoft.com/office/drawing/2014/main" id="{6121C6B6-CB10-2449-AA69-E4DB58AA6595}"/>
              </a:ext>
            </a:extLst>
          </p:cNvPr>
          <p:cNvSpPr>
            <a:spLocks noGrp="1"/>
          </p:cNvSpPr>
          <p:nvPr>
            <p:ph idx="1"/>
          </p:nvPr>
        </p:nvSpPr>
        <p:spPr/>
        <p:txBody>
          <a:bodyPr>
            <a:normAutofit fontScale="92500" lnSpcReduction="20000"/>
          </a:bodyPr>
          <a:lstStyle/>
          <a:p>
            <a:pPr marL="0" indent="0">
              <a:buNone/>
            </a:pPr>
            <a:r>
              <a:rPr lang="en-US" dirty="0"/>
              <a:t>Resource Management and Accountability</a:t>
            </a:r>
          </a:p>
          <a:p>
            <a:r>
              <a:rPr lang="en-US" dirty="0"/>
              <a:t>Political parties should spend based on acceptable norms</a:t>
            </a:r>
          </a:p>
          <a:p>
            <a:r>
              <a:rPr lang="en-US" dirty="0"/>
              <a:t>Parties need to strengthen financial accounting systems</a:t>
            </a:r>
          </a:p>
          <a:p>
            <a:r>
              <a:rPr lang="en-US" dirty="0"/>
              <a:t>Public oversight institutions need to be strengthened to hold political institutions accountable for violation of law</a:t>
            </a:r>
          </a:p>
          <a:p>
            <a:r>
              <a:rPr lang="en-US" dirty="0"/>
              <a:t>good reporting on finance to enhance accountability</a:t>
            </a:r>
          </a:p>
          <a:p>
            <a:pPr lvl="1"/>
            <a:r>
              <a:rPr lang="en-US" dirty="0"/>
              <a:t>Parties should prepare and make public annual statements of accounts</a:t>
            </a:r>
          </a:p>
          <a:p>
            <a:pPr lvl="1"/>
            <a:r>
              <a:rPr lang="en-US" dirty="0"/>
              <a:t>Report on financing after elections</a:t>
            </a:r>
          </a:p>
          <a:p>
            <a:pPr lvl="1"/>
            <a:r>
              <a:rPr lang="en-US" dirty="0"/>
              <a:t>Independent audits and reports publicized</a:t>
            </a:r>
          </a:p>
        </p:txBody>
      </p:sp>
    </p:spTree>
    <p:extLst>
      <p:ext uri="{BB962C8B-B14F-4D97-AF65-F5344CB8AC3E}">
        <p14:creationId xmlns:p14="http://schemas.microsoft.com/office/powerpoint/2010/main" val="3958698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E09BA-8F69-C040-9C67-17DCB3E1C51E}"/>
              </a:ext>
            </a:extLst>
          </p:cNvPr>
          <p:cNvSpPr>
            <a:spLocks noGrp="1"/>
          </p:cNvSpPr>
          <p:nvPr>
            <p:ph type="title"/>
          </p:nvPr>
        </p:nvSpPr>
        <p:spPr/>
        <p:txBody>
          <a:bodyPr/>
          <a:lstStyle/>
          <a:p>
            <a:r>
              <a:rPr lang="en-US" b="1" dirty="0"/>
              <a:t>Moving Forward Cont’d</a:t>
            </a:r>
          </a:p>
        </p:txBody>
      </p:sp>
      <p:sp>
        <p:nvSpPr>
          <p:cNvPr id="3" name="Content Placeholder 2">
            <a:extLst>
              <a:ext uri="{FF2B5EF4-FFF2-40B4-BE49-F238E27FC236}">
                <a16:creationId xmlns:a16="http://schemas.microsoft.com/office/drawing/2014/main" id="{9B25AA1E-407B-504D-9E55-12C714E12DC8}"/>
              </a:ext>
            </a:extLst>
          </p:cNvPr>
          <p:cNvSpPr>
            <a:spLocks noGrp="1"/>
          </p:cNvSpPr>
          <p:nvPr>
            <p:ph idx="1"/>
          </p:nvPr>
        </p:nvSpPr>
        <p:spPr/>
        <p:txBody>
          <a:bodyPr/>
          <a:lstStyle/>
          <a:p>
            <a:r>
              <a:rPr lang="en-US" dirty="0"/>
              <a:t>Strong civil society organizations must emerge to:</a:t>
            </a:r>
          </a:p>
          <a:p>
            <a:pPr lvl="1"/>
            <a:r>
              <a:rPr lang="en-US" dirty="0"/>
              <a:t>Create awareness about campaign financing</a:t>
            </a:r>
          </a:p>
          <a:p>
            <a:pPr lvl="1"/>
            <a:r>
              <a:rPr lang="en-US" dirty="0"/>
              <a:t>Track political party expenditures</a:t>
            </a:r>
          </a:p>
          <a:p>
            <a:pPr lvl="1"/>
            <a:r>
              <a:rPr lang="en-US" dirty="0"/>
              <a:t>Advocate for more transparent and accountable political institutions</a:t>
            </a:r>
          </a:p>
          <a:p>
            <a:pPr lvl="1"/>
            <a:r>
              <a:rPr lang="en-US" dirty="0"/>
              <a:t>Mobilize citizens to ACT when necessary.</a:t>
            </a:r>
          </a:p>
        </p:txBody>
      </p:sp>
    </p:spTree>
    <p:extLst>
      <p:ext uri="{BB962C8B-B14F-4D97-AF65-F5344CB8AC3E}">
        <p14:creationId xmlns:p14="http://schemas.microsoft.com/office/powerpoint/2010/main" val="31799060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53EAA-7F26-D049-9D0E-BC73B726CD69}"/>
              </a:ext>
            </a:extLst>
          </p:cNvPr>
          <p:cNvSpPr>
            <a:spLocks noGrp="1"/>
          </p:cNvSpPr>
          <p:nvPr>
            <p:ph type="title"/>
          </p:nvPr>
        </p:nvSpPr>
        <p:spPr>
          <a:xfrm>
            <a:off x="1500565" y="2904382"/>
            <a:ext cx="9603275" cy="1049235"/>
          </a:xfrm>
        </p:spPr>
        <p:txBody>
          <a:bodyPr/>
          <a:lstStyle/>
          <a:p>
            <a:pPr algn="ctr"/>
            <a:r>
              <a:rPr lang="en-US" b="1" dirty="0"/>
              <a:t>Thank you</a:t>
            </a:r>
          </a:p>
        </p:txBody>
      </p:sp>
    </p:spTree>
    <p:extLst>
      <p:ext uri="{BB962C8B-B14F-4D97-AF65-F5344CB8AC3E}">
        <p14:creationId xmlns:p14="http://schemas.microsoft.com/office/powerpoint/2010/main" val="2099724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8739-C46A-564C-BE37-AB43B78286B4}"/>
              </a:ext>
            </a:extLst>
          </p:cNvPr>
          <p:cNvSpPr>
            <a:spLocks noGrp="1"/>
          </p:cNvSpPr>
          <p:nvPr>
            <p:ph type="title"/>
          </p:nvPr>
        </p:nvSpPr>
        <p:spPr/>
        <p:txBody>
          <a:bodyPr/>
          <a:lstStyle/>
          <a:p>
            <a:r>
              <a:rPr lang="en-US" b="1" dirty="0"/>
              <a:t>Outline</a:t>
            </a:r>
          </a:p>
        </p:txBody>
      </p:sp>
      <p:sp>
        <p:nvSpPr>
          <p:cNvPr id="3" name="Content Placeholder 2">
            <a:extLst>
              <a:ext uri="{FF2B5EF4-FFF2-40B4-BE49-F238E27FC236}">
                <a16:creationId xmlns:a16="http://schemas.microsoft.com/office/drawing/2014/main" id="{03E7BE52-9055-564E-9809-D0996A7112BC}"/>
              </a:ext>
            </a:extLst>
          </p:cNvPr>
          <p:cNvSpPr>
            <a:spLocks noGrp="1"/>
          </p:cNvSpPr>
          <p:nvPr>
            <p:ph idx="1"/>
          </p:nvPr>
        </p:nvSpPr>
        <p:spPr>
          <a:xfrm>
            <a:off x="1451579" y="2015732"/>
            <a:ext cx="9603275" cy="4037749"/>
          </a:xfrm>
        </p:spPr>
        <p:txBody>
          <a:bodyPr/>
          <a:lstStyle/>
          <a:p>
            <a:r>
              <a:rPr lang="en-US" dirty="0"/>
              <a:t>Sustaining Democracy</a:t>
            </a:r>
          </a:p>
          <a:p>
            <a:r>
              <a:rPr lang="en-US" dirty="0"/>
              <a:t>The Quest for Power</a:t>
            </a:r>
          </a:p>
          <a:p>
            <a:r>
              <a:rPr lang="en-US" dirty="0"/>
              <a:t>Exercise of Leadership</a:t>
            </a:r>
          </a:p>
          <a:p>
            <a:r>
              <a:rPr lang="en-US" dirty="0"/>
              <a:t>Resources needed for Political Campaigns</a:t>
            </a:r>
          </a:p>
          <a:p>
            <a:r>
              <a:rPr lang="en-US" dirty="0"/>
              <a:t>Campaign Financing</a:t>
            </a:r>
          </a:p>
          <a:p>
            <a:r>
              <a:rPr lang="en-US" dirty="0"/>
              <a:t>Ugly Side of Campaign Financing</a:t>
            </a:r>
          </a:p>
          <a:p>
            <a:r>
              <a:rPr lang="en-US" dirty="0"/>
              <a:t>Aligning Objectives</a:t>
            </a:r>
          </a:p>
          <a:p>
            <a:r>
              <a:rPr lang="en-US" dirty="0"/>
              <a:t>Moving Forward</a:t>
            </a:r>
          </a:p>
          <a:p>
            <a:endParaRPr lang="en-US" dirty="0"/>
          </a:p>
          <a:p>
            <a:endParaRPr lang="en-US" dirty="0"/>
          </a:p>
          <a:p>
            <a:endParaRPr lang="en-US" dirty="0"/>
          </a:p>
        </p:txBody>
      </p:sp>
    </p:spTree>
    <p:extLst>
      <p:ext uri="{BB962C8B-B14F-4D97-AF65-F5344CB8AC3E}">
        <p14:creationId xmlns:p14="http://schemas.microsoft.com/office/powerpoint/2010/main" val="127873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27938-BFF4-C240-8C6E-7D9D9B87E471}"/>
              </a:ext>
            </a:extLst>
          </p:cNvPr>
          <p:cNvSpPr>
            <a:spLocks noGrp="1"/>
          </p:cNvSpPr>
          <p:nvPr>
            <p:ph type="title"/>
          </p:nvPr>
        </p:nvSpPr>
        <p:spPr/>
        <p:txBody>
          <a:bodyPr/>
          <a:lstStyle/>
          <a:p>
            <a:r>
              <a:rPr lang="en-US" b="1" dirty="0"/>
              <a:t>Sustainable democracy </a:t>
            </a:r>
          </a:p>
        </p:txBody>
      </p:sp>
      <p:sp>
        <p:nvSpPr>
          <p:cNvPr id="3" name="Content Placeholder 2">
            <a:extLst>
              <a:ext uri="{FF2B5EF4-FFF2-40B4-BE49-F238E27FC236}">
                <a16:creationId xmlns:a16="http://schemas.microsoft.com/office/drawing/2014/main" id="{A0A69F66-C125-5E40-8A90-7866C8B6E7FF}"/>
              </a:ext>
            </a:extLst>
          </p:cNvPr>
          <p:cNvSpPr>
            <a:spLocks noGrp="1"/>
          </p:cNvSpPr>
          <p:nvPr>
            <p:ph idx="1"/>
          </p:nvPr>
        </p:nvSpPr>
        <p:spPr/>
        <p:txBody>
          <a:bodyPr/>
          <a:lstStyle/>
          <a:p>
            <a:r>
              <a:rPr lang="en-US" dirty="0"/>
              <a:t>Strong political parties- attempts to build democracy without parties not viable</a:t>
            </a:r>
          </a:p>
          <a:p>
            <a:r>
              <a:rPr lang="en-US" dirty="0"/>
              <a:t>Parties link government to broader society</a:t>
            </a:r>
          </a:p>
          <a:p>
            <a:r>
              <a:rPr lang="en-US" dirty="0"/>
              <a:t>Functioning Party democracies need sustainable funding</a:t>
            </a:r>
          </a:p>
          <a:p>
            <a:r>
              <a:rPr lang="en-US" dirty="0"/>
              <a:t>Campaign and party expenses seeing as cost of democracy</a:t>
            </a:r>
          </a:p>
          <a:p>
            <a:endParaRPr lang="en-US" dirty="0"/>
          </a:p>
        </p:txBody>
      </p:sp>
      <p:sp>
        <p:nvSpPr>
          <p:cNvPr id="5" name="TextBox 4">
            <a:extLst>
              <a:ext uri="{FF2B5EF4-FFF2-40B4-BE49-F238E27FC236}">
                <a16:creationId xmlns:a16="http://schemas.microsoft.com/office/drawing/2014/main" id="{ADE40ABE-C2BE-5842-9D85-ACBAC1F4666D}"/>
              </a:ext>
            </a:extLst>
          </p:cNvPr>
          <p:cNvSpPr txBox="1"/>
          <p:nvPr/>
        </p:nvSpPr>
        <p:spPr>
          <a:xfrm>
            <a:off x="0" y="7478486"/>
            <a:ext cx="10858499" cy="923330"/>
          </a:xfrm>
          <a:prstGeom prst="rect">
            <a:avLst/>
          </a:prstGeom>
          <a:noFill/>
        </p:spPr>
        <p:txBody>
          <a:bodyPr wrap="square" rtlCol="0">
            <a:spAutoFit/>
          </a:bodyPr>
          <a:lstStyle/>
          <a:p>
            <a:endParaRPr lang="en-US" dirty="0"/>
          </a:p>
          <a:p>
            <a:endParaRPr lang="en-US" dirty="0"/>
          </a:p>
          <a:p>
            <a:endParaRPr lang="en-US" dirty="0"/>
          </a:p>
        </p:txBody>
      </p:sp>
    </p:spTree>
    <p:extLst>
      <p:ext uri="{BB962C8B-B14F-4D97-AF65-F5344CB8AC3E}">
        <p14:creationId xmlns:p14="http://schemas.microsoft.com/office/powerpoint/2010/main" val="2275365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FA123-B8AD-8B4B-B94D-0B8F1BAE349B}"/>
              </a:ext>
            </a:extLst>
          </p:cNvPr>
          <p:cNvSpPr>
            <a:spLocks noGrp="1"/>
          </p:cNvSpPr>
          <p:nvPr>
            <p:ph type="title"/>
          </p:nvPr>
        </p:nvSpPr>
        <p:spPr>
          <a:xfrm>
            <a:off x="1451579" y="673891"/>
            <a:ext cx="9603275" cy="1011678"/>
          </a:xfrm>
        </p:spPr>
        <p:txBody>
          <a:bodyPr/>
          <a:lstStyle/>
          <a:p>
            <a:r>
              <a:rPr lang="en-US" b="1" dirty="0"/>
              <a:t>The quest for Power</a:t>
            </a:r>
          </a:p>
        </p:txBody>
      </p:sp>
      <p:sp>
        <p:nvSpPr>
          <p:cNvPr id="3" name="Content Placeholder 2">
            <a:extLst>
              <a:ext uri="{FF2B5EF4-FFF2-40B4-BE49-F238E27FC236}">
                <a16:creationId xmlns:a16="http://schemas.microsoft.com/office/drawing/2014/main" id="{C7D92698-2F5F-3643-8E5C-72B03980CC19}"/>
              </a:ext>
            </a:extLst>
          </p:cNvPr>
          <p:cNvSpPr>
            <a:spLocks noGrp="1"/>
          </p:cNvSpPr>
          <p:nvPr>
            <p:ph idx="1"/>
          </p:nvPr>
        </p:nvSpPr>
        <p:spPr>
          <a:xfrm>
            <a:off x="571501" y="1975758"/>
            <a:ext cx="10483354" cy="3523245"/>
          </a:xfrm>
        </p:spPr>
        <p:txBody>
          <a:bodyPr>
            <a:normAutofit/>
          </a:bodyPr>
          <a:lstStyle/>
          <a:p>
            <a:pPr marL="0" indent="0">
              <a:buNone/>
            </a:pPr>
            <a:r>
              <a:rPr lang="en-US" b="1" dirty="0"/>
              <a:t>Power</a:t>
            </a:r>
            <a:r>
              <a:rPr lang="en-US" dirty="0"/>
              <a:t> is:</a:t>
            </a:r>
          </a:p>
          <a:p>
            <a:r>
              <a:rPr lang="en-US" dirty="0"/>
              <a:t>It is the ability of an agent to influence the attitudes or behaviors of one or more targets.</a:t>
            </a:r>
          </a:p>
          <a:p>
            <a:r>
              <a:rPr lang="en-US" dirty="0"/>
              <a:t>It is also defined as the </a:t>
            </a:r>
            <a:r>
              <a:rPr lang="en-US" b="1" dirty="0"/>
              <a:t>asymmetric control over valued resources </a:t>
            </a:r>
            <a:r>
              <a:rPr lang="en-US" dirty="0"/>
              <a:t>by one or more parties in the social relationship .The greater B’s dependency on A, the greater the power A has over B.</a:t>
            </a:r>
          </a:p>
          <a:p>
            <a:r>
              <a:rPr lang="en-US" dirty="0"/>
              <a:t>“Power tends to corrupt, and absolute power corrupts absolutely.” – </a:t>
            </a:r>
            <a:r>
              <a:rPr lang="en-US" b="1" dirty="0"/>
              <a:t>Lord Acton </a:t>
            </a:r>
            <a:endParaRPr lang="en-US" dirty="0"/>
          </a:p>
          <a:p>
            <a:endParaRPr lang="en-US" dirty="0"/>
          </a:p>
        </p:txBody>
      </p:sp>
    </p:spTree>
    <p:extLst>
      <p:ext uri="{BB962C8B-B14F-4D97-AF65-F5344CB8AC3E}">
        <p14:creationId xmlns:p14="http://schemas.microsoft.com/office/powerpoint/2010/main" val="1374386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53A9A-8F48-264D-94FA-CDCA6F2CD1CC}"/>
              </a:ext>
            </a:extLst>
          </p:cNvPr>
          <p:cNvSpPr>
            <a:spLocks noGrp="1"/>
          </p:cNvSpPr>
          <p:nvPr>
            <p:ph type="title"/>
          </p:nvPr>
        </p:nvSpPr>
        <p:spPr/>
        <p:txBody>
          <a:bodyPr/>
          <a:lstStyle/>
          <a:p>
            <a:r>
              <a:rPr lang="en-US" b="1" dirty="0"/>
              <a:t>Exercise of Leadership</a:t>
            </a:r>
          </a:p>
        </p:txBody>
      </p:sp>
      <p:sp>
        <p:nvSpPr>
          <p:cNvPr id="3" name="Content Placeholder 2">
            <a:extLst>
              <a:ext uri="{FF2B5EF4-FFF2-40B4-BE49-F238E27FC236}">
                <a16:creationId xmlns:a16="http://schemas.microsoft.com/office/drawing/2014/main" id="{8B83E37D-F245-884E-8352-E2130ABD37F2}"/>
              </a:ext>
            </a:extLst>
          </p:cNvPr>
          <p:cNvSpPr>
            <a:spLocks noGrp="1"/>
          </p:cNvSpPr>
          <p:nvPr>
            <p:ph idx="1"/>
          </p:nvPr>
        </p:nvSpPr>
        <p:spPr/>
        <p:txBody>
          <a:bodyPr/>
          <a:lstStyle/>
          <a:p>
            <a:r>
              <a:rPr lang="en-US" dirty="0"/>
              <a:t>“Leadership is the process of influencing others to understand and agree about what needs to be done and how to do it, and the process of facilitating individual and collective efforts to accomplish shared objectives.” </a:t>
            </a:r>
            <a:r>
              <a:rPr lang="en-US" b="1" dirty="0"/>
              <a:t>(Yukl, 2006)</a:t>
            </a:r>
            <a:endParaRPr lang="en-US" dirty="0"/>
          </a:p>
          <a:p>
            <a:r>
              <a:rPr lang="en-US" dirty="0"/>
              <a:t>Leadership is a </a:t>
            </a:r>
            <a:r>
              <a:rPr lang="en-US" i="1" dirty="0"/>
              <a:t>relationship </a:t>
            </a:r>
          </a:p>
          <a:p>
            <a:r>
              <a:rPr lang="en-US" dirty="0"/>
              <a:t>Leaders do direction setting, aligning people and motivating and inspiring followers </a:t>
            </a:r>
          </a:p>
        </p:txBody>
      </p:sp>
    </p:spTree>
    <p:extLst>
      <p:ext uri="{BB962C8B-B14F-4D97-AF65-F5344CB8AC3E}">
        <p14:creationId xmlns:p14="http://schemas.microsoft.com/office/powerpoint/2010/main" val="799824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8EB4C-9C5A-4040-B4E2-A237274E483A}"/>
              </a:ext>
            </a:extLst>
          </p:cNvPr>
          <p:cNvSpPr>
            <a:spLocks noGrp="1"/>
          </p:cNvSpPr>
          <p:nvPr>
            <p:ph type="title"/>
          </p:nvPr>
        </p:nvSpPr>
        <p:spPr/>
        <p:txBody>
          <a:bodyPr/>
          <a:lstStyle/>
          <a:p>
            <a:r>
              <a:rPr lang="en-US" b="1" dirty="0"/>
              <a:t>Resources needed for Political campaign</a:t>
            </a:r>
          </a:p>
        </p:txBody>
      </p:sp>
      <p:sp>
        <p:nvSpPr>
          <p:cNvPr id="3" name="Content Placeholder 2">
            <a:extLst>
              <a:ext uri="{FF2B5EF4-FFF2-40B4-BE49-F238E27FC236}">
                <a16:creationId xmlns:a16="http://schemas.microsoft.com/office/drawing/2014/main" id="{B8171A0D-975F-5F45-B11C-0D72AB8EFEDE}"/>
              </a:ext>
            </a:extLst>
          </p:cNvPr>
          <p:cNvSpPr>
            <a:spLocks noGrp="1"/>
          </p:cNvSpPr>
          <p:nvPr>
            <p:ph idx="1"/>
          </p:nvPr>
        </p:nvSpPr>
        <p:spPr/>
        <p:txBody>
          <a:bodyPr/>
          <a:lstStyle/>
          <a:p>
            <a:r>
              <a:rPr lang="en-US" dirty="0"/>
              <a:t>People – volunteers and supporters</a:t>
            </a:r>
          </a:p>
          <a:p>
            <a:r>
              <a:rPr lang="en-US" dirty="0"/>
              <a:t>Money/Financing – the adequacy of funding</a:t>
            </a:r>
          </a:p>
          <a:p>
            <a:r>
              <a:rPr lang="en-US" dirty="0"/>
              <a:t>Organization – structure of the political institution </a:t>
            </a:r>
          </a:p>
          <a:p>
            <a:endParaRPr lang="en-US" dirty="0"/>
          </a:p>
          <a:p>
            <a:pPr marL="0" indent="0">
              <a:buNone/>
            </a:pPr>
            <a:r>
              <a:rPr lang="en-US" dirty="0"/>
              <a:t>This presentation focuses on </a:t>
            </a:r>
            <a:r>
              <a:rPr lang="en-US" b="1" dirty="0"/>
              <a:t>Money/Financing</a:t>
            </a:r>
          </a:p>
        </p:txBody>
      </p:sp>
    </p:spTree>
    <p:extLst>
      <p:ext uri="{BB962C8B-B14F-4D97-AF65-F5344CB8AC3E}">
        <p14:creationId xmlns:p14="http://schemas.microsoft.com/office/powerpoint/2010/main" val="237287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80192-A4F8-4649-B763-0ED3565FAEE4}"/>
              </a:ext>
            </a:extLst>
          </p:cNvPr>
          <p:cNvSpPr>
            <a:spLocks noGrp="1"/>
          </p:cNvSpPr>
          <p:nvPr>
            <p:ph type="title"/>
          </p:nvPr>
        </p:nvSpPr>
        <p:spPr/>
        <p:txBody>
          <a:bodyPr/>
          <a:lstStyle/>
          <a:p>
            <a:r>
              <a:rPr lang="en-US" b="1" dirty="0"/>
              <a:t>Campaign Financing</a:t>
            </a:r>
          </a:p>
        </p:txBody>
      </p:sp>
      <p:sp>
        <p:nvSpPr>
          <p:cNvPr id="3" name="Content Placeholder 2">
            <a:extLst>
              <a:ext uri="{FF2B5EF4-FFF2-40B4-BE49-F238E27FC236}">
                <a16:creationId xmlns:a16="http://schemas.microsoft.com/office/drawing/2014/main" id="{0C97648E-E388-EB4C-9E2E-64CADA892448}"/>
              </a:ext>
            </a:extLst>
          </p:cNvPr>
          <p:cNvSpPr>
            <a:spLocks noGrp="1"/>
          </p:cNvSpPr>
          <p:nvPr>
            <p:ph idx="1"/>
          </p:nvPr>
        </p:nvSpPr>
        <p:spPr/>
        <p:txBody>
          <a:bodyPr/>
          <a:lstStyle/>
          <a:p>
            <a:r>
              <a:rPr lang="en-US" b="1" i="1" dirty="0"/>
              <a:t>Campaign Financing </a:t>
            </a:r>
            <a:r>
              <a:rPr lang="en-US" dirty="0"/>
              <a:t>refers to all contributions received and expenses incurred by a political party and candidates for an electoral process. Examples are:</a:t>
            </a:r>
          </a:p>
          <a:p>
            <a:r>
              <a:rPr lang="en-US" b="1" i="1" dirty="0"/>
              <a:t>Resource mobilization </a:t>
            </a:r>
            <a:r>
              <a:rPr lang="en-US" dirty="0"/>
              <a:t>is all activities involved in securing new and additional resources</a:t>
            </a:r>
          </a:p>
          <a:p>
            <a:r>
              <a:rPr lang="en-US" b="1" i="1" dirty="0"/>
              <a:t>Resource Management </a:t>
            </a:r>
            <a:r>
              <a:rPr lang="en-US" dirty="0"/>
              <a:t>encompasses the processes in place to use the resources to achieve the stated objectives</a:t>
            </a:r>
          </a:p>
          <a:p>
            <a:pPr marL="0" indent="0">
              <a:buNone/>
            </a:pPr>
            <a:endParaRPr lang="en-US" dirty="0"/>
          </a:p>
        </p:txBody>
      </p:sp>
    </p:spTree>
    <p:extLst>
      <p:ext uri="{BB962C8B-B14F-4D97-AF65-F5344CB8AC3E}">
        <p14:creationId xmlns:p14="http://schemas.microsoft.com/office/powerpoint/2010/main" val="1792756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D65B9-5135-524E-8BDE-7A8897F015B9}"/>
              </a:ext>
            </a:extLst>
          </p:cNvPr>
          <p:cNvSpPr>
            <a:spLocks noGrp="1"/>
          </p:cNvSpPr>
          <p:nvPr>
            <p:ph type="title"/>
          </p:nvPr>
        </p:nvSpPr>
        <p:spPr/>
        <p:txBody>
          <a:bodyPr/>
          <a:lstStyle/>
          <a:p>
            <a:r>
              <a:rPr lang="en-US" b="1" dirty="0"/>
              <a:t>Campaign financing Cont’d</a:t>
            </a:r>
          </a:p>
        </p:txBody>
      </p:sp>
      <p:sp>
        <p:nvSpPr>
          <p:cNvPr id="3" name="Content Placeholder 2">
            <a:extLst>
              <a:ext uri="{FF2B5EF4-FFF2-40B4-BE49-F238E27FC236}">
                <a16:creationId xmlns:a16="http://schemas.microsoft.com/office/drawing/2014/main" id="{05CC03B5-501E-EB43-80DE-3FC5B552F62E}"/>
              </a:ext>
            </a:extLst>
          </p:cNvPr>
          <p:cNvSpPr>
            <a:spLocks noGrp="1"/>
          </p:cNvSpPr>
          <p:nvPr>
            <p:ph idx="1"/>
          </p:nvPr>
        </p:nvSpPr>
        <p:spPr/>
        <p:txBody>
          <a:bodyPr/>
          <a:lstStyle/>
          <a:p>
            <a:r>
              <a:rPr lang="en-US" dirty="0"/>
              <a:t>Grassroot support may provide linkage between leaders and supporters</a:t>
            </a:r>
          </a:p>
          <a:p>
            <a:r>
              <a:rPr lang="en-US" dirty="0"/>
              <a:t>Campaign contributions are seen as a means of participation/endorsement</a:t>
            </a:r>
          </a:p>
          <a:p>
            <a:r>
              <a:rPr lang="en-US" dirty="0"/>
              <a:t>Diverse sources of funding is desirable.</a:t>
            </a:r>
          </a:p>
          <a:p>
            <a:r>
              <a:rPr lang="en-US" dirty="0"/>
              <a:t>Public Funding to political parties</a:t>
            </a:r>
          </a:p>
          <a:p>
            <a:endParaRPr lang="en-US" dirty="0"/>
          </a:p>
          <a:p>
            <a:endParaRPr lang="en-US" dirty="0"/>
          </a:p>
        </p:txBody>
      </p:sp>
    </p:spTree>
    <p:extLst>
      <p:ext uri="{BB962C8B-B14F-4D97-AF65-F5344CB8AC3E}">
        <p14:creationId xmlns:p14="http://schemas.microsoft.com/office/powerpoint/2010/main" val="1600530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8DBC-958A-1F4F-BF21-FEC6D68FDA8B}"/>
              </a:ext>
            </a:extLst>
          </p:cNvPr>
          <p:cNvSpPr>
            <a:spLocks noGrp="1"/>
          </p:cNvSpPr>
          <p:nvPr>
            <p:ph type="title"/>
          </p:nvPr>
        </p:nvSpPr>
        <p:spPr/>
        <p:txBody>
          <a:bodyPr/>
          <a:lstStyle/>
          <a:p>
            <a:r>
              <a:rPr lang="en-US" b="1" dirty="0"/>
              <a:t>Campaign Financing</a:t>
            </a:r>
          </a:p>
        </p:txBody>
      </p:sp>
      <p:sp>
        <p:nvSpPr>
          <p:cNvPr id="3" name="Content Placeholder 2">
            <a:extLst>
              <a:ext uri="{FF2B5EF4-FFF2-40B4-BE49-F238E27FC236}">
                <a16:creationId xmlns:a16="http://schemas.microsoft.com/office/drawing/2014/main" id="{206C4CEE-6C0B-F44C-A11D-CA44415B0FD3}"/>
              </a:ext>
            </a:extLst>
          </p:cNvPr>
          <p:cNvSpPr>
            <a:spLocks noGrp="1"/>
          </p:cNvSpPr>
          <p:nvPr>
            <p:ph idx="1"/>
          </p:nvPr>
        </p:nvSpPr>
        <p:spPr>
          <a:xfrm>
            <a:off x="1451579" y="2015732"/>
            <a:ext cx="9603275" cy="3209411"/>
          </a:xfrm>
        </p:spPr>
        <p:txBody>
          <a:bodyPr>
            <a:normAutofit lnSpcReduction="10000"/>
          </a:bodyPr>
          <a:lstStyle/>
          <a:p>
            <a:pPr marL="0" indent="0">
              <a:buNone/>
            </a:pPr>
            <a:r>
              <a:rPr lang="en-US" b="1" dirty="0"/>
              <a:t>Influencing Strategies</a:t>
            </a:r>
          </a:p>
          <a:p>
            <a:r>
              <a:rPr lang="en-US" b="1" dirty="0"/>
              <a:t>Personal appeals </a:t>
            </a:r>
            <a:r>
              <a:rPr lang="en-US" dirty="0"/>
              <a:t>– reminding your target of your personal relationship</a:t>
            </a:r>
          </a:p>
          <a:p>
            <a:r>
              <a:rPr lang="en-US" b="1" dirty="0"/>
              <a:t>Exchange</a:t>
            </a:r>
            <a:r>
              <a:rPr lang="en-US" dirty="0"/>
              <a:t> – Evoking reciprocity</a:t>
            </a:r>
          </a:p>
          <a:p>
            <a:r>
              <a:rPr lang="en-US" b="1" dirty="0"/>
              <a:t>Rational Persuasion</a:t>
            </a:r>
            <a:r>
              <a:rPr lang="en-US" dirty="0"/>
              <a:t> – using facts and logic to make a case</a:t>
            </a:r>
          </a:p>
          <a:p>
            <a:r>
              <a:rPr lang="en-US" b="1" dirty="0"/>
              <a:t>Inspirational appeals</a:t>
            </a:r>
            <a:r>
              <a:rPr lang="en-US" dirty="0"/>
              <a:t> – appealing to your target’s values/ideas/goals</a:t>
            </a:r>
          </a:p>
          <a:p>
            <a:r>
              <a:rPr lang="en-US" b="1" dirty="0"/>
              <a:t>Consultation</a:t>
            </a:r>
            <a:r>
              <a:rPr lang="en-US" dirty="0"/>
              <a:t> – getting other people involved</a:t>
            </a:r>
          </a:p>
          <a:p>
            <a:r>
              <a:rPr lang="en-US" b="1" dirty="0"/>
              <a:t>Ingratiation</a:t>
            </a:r>
            <a:r>
              <a:rPr lang="en-US" dirty="0"/>
              <a:t> – agreeing with your target/pointing out similarities</a:t>
            </a:r>
          </a:p>
          <a:p>
            <a:pPr marL="0" indent="0">
              <a:buNone/>
            </a:pPr>
            <a:endParaRPr lang="en-US" dirty="0"/>
          </a:p>
        </p:txBody>
      </p:sp>
    </p:spTree>
    <p:extLst>
      <p:ext uri="{BB962C8B-B14F-4D97-AF65-F5344CB8AC3E}">
        <p14:creationId xmlns:p14="http://schemas.microsoft.com/office/powerpoint/2010/main" val="376671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425</TotalTime>
  <Words>726</Words>
  <Application>Microsoft Macintosh PowerPoint</Application>
  <PresentationFormat>Widescreen</PresentationFormat>
  <Paragraphs>115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Gill Sans MT</vt:lpstr>
      <vt:lpstr>Times New Roman</vt:lpstr>
      <vt:lpstr>Gallery</vt:lpstr>
      <vt:lpstr>Resource Mobilization and Management for political campaigns</vt:lpstr>
      <vt:lpstr>Outline</vt:lpstr>
      <vt:lpstr>Sustainable democracy </vt:lpstr>
      <vt:lpstr>The quest for Power</vt:lpstr>
      <vt:lpstr>Exercise of Leadership</vt:lpstr>
      <vt:lpstr>Resources needed for Political campaign</vt:lpstr>
      <vt:lpstr>Campaign Financing</vt:lpstr>
      <vt:lpstr>Campaign financing Cont’d</vt:lpstr>
      <vt:lpstr>Campaign Financing</vt:lpstr>
      <vt:lpstr>Campaign Financing Cont’d</vt:lpstr>
      <vt:lpstr>Campaign Financing Cont’d</vt:lpstr>
      <vt:lpstr>The Ugly side of campaign Financing</vt:lpstr>
      <vt:lpstr>Aligning objectives</vt:lpstr>
      <vt:lpstr>Moving forward</vt:lpstr>
      <vt:lpstr>Moving  forward Cont’d</vt:lpstr>
      <vt:lpstr>Moving Forward Cont’d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Mobilization and Management for political campaigns</dc:title>
  <dc:creator>Alieu Nyei</dc:creator>
  <cp:lastModifiedBy>Alieu Nyei</cp:lastModifiedBy>
  <cp:revision>32</cp:revision>
  <dcterms:created xsi:type="dcterms:W3CDTF">2019-10-13T00:15:40Z</dcterms:created>
  <dcterms:modified xsi:type="dcterms:W3CDTF">2019-10-15T09:49:10Z</dcterms:modified>
</cp:coreProperties>
</file>