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itchFamily="34" charset="0"/>
      <p:regular r:id="rId32"/>
      <p:bold r:id="rId33"/>
      <p:italic r:id="rId34"/>
      <p:boldItalic r:id="rId35"/>
    </p:embeddedFont>
    <p:embeddedFont>
      <p:font typeface="Lato" pitchFamily="34" charset="0"/>
      <p:regular r:id="rId36"/>
    </p:embeddedFont>
    <p:embeddedFont>
      <p:font typeface="Montserrat" charset="0"/>
      <p:regular r:id="rId37"/>
      <p:bold r:id="rId38"/>
      <p:italic r:id="rId39"/>
      <p:boldItalic r:id="rId40"/>
    </p:embeddedFont>
    <p:embeddedFont>
      <p:font typeface="Raleway"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D5CCF49-3EA5-4E2E-951B-3B38504B3B2B}">
  <a:tblStyle styleId="{5D5CCF49-3EA5-4E2E-951B-3B38504B3B2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44270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searchgate.net/publication/272710343_Youth_Empowerment_through_Entrepreneurial_Development_in_Nigeri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7" name="Shape 22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3" name="Shape 2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9" name="Shape 2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1" name="Shape 2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0" name="Shape 31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6" name="Shape 31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22" name="Shape 32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90000"/>
              </a:lnSpc>
              <a:spcBef>
                <a:spcPts val="1200"/>
              </a:spcBef>
              <a:spcAft>
                <a:spcPts val="0"/>
              </a:spcAft>
              <a:buClr>
                <a:schemeClr val="dk1"/>
              </a:buClr>
              <a:buSzPts val="1100"/>
              <a:buFont typeface="Arial"/>
              <a:buNone/>
            </a:pPr>
            <a:endParaRPr>
              <a:solidFill>
                <a:schemeClr val="dk1"/>
              </a:solidFill>
            </a:endParaRPr>
          </a:p>
          <a:p>
            <a:pPr marL="0" lvl="0" indent="0" rtl="0">
              <a:lnSpc>
                <a:spcPct val="90000"/>
              </a:lnSpc>
              <a:spcBef>
                <a:spcPts val="1200"/>
              </a:spcBef>
              <a:spcAft>
                <a:spcPts val="200"/>
              </a:spcAft>
              <a:buClr>
                <a:schemeClr val="dk1"/>
              </a:buClr>
              <a:buSzPts val="1100"/>
              <a:buFont typeface="Arial"/>
              <a:buNone/>
            </a:pPr>
            <a:r>
              <a:rPr lang="en-US" i="1">
                <a:solidFill>
                  <a:schemeClr val="dk1"/>
                </a:solidFill>
              </a:rPr>
              <a:t>Youth Empowerment through Entrepreneurial... (PDF Download Available)</a:t>
            </a:r>
            <a:r>
              <a:rPr lang="en-US">
                <a:solidFill>
                  <a:schemeClr val="dk1"/>
                </a:solidFill>
              </a:rPr>
              <a:t>. Available from:</a:t>
            </a:r>
            <a:r>
              <a:rPr lang="en-US">
                <a:solidFill>
                  <a:schemeClr val="dk1"/>
                </a:solidFill>
                <a:uFill>
                  <a:noFill/>
                </a:uFill>
                <a:hlinkClick r:id="rId3"/>
              </a:rPr>
              <a:t> </a:t>
            </a:r>
            <a:r>
              <a:rPr lang="en-US" u="sng">
                <a:solidFill>
                  <a:schemeClr val="hlink"/>
                </a:solidFill>
                <a:hlinkClick r:id="rId3"/>
              </a:rPr>
              <a:t>https://www.researchgate.net/publication/272710343_Youth_Empowerment_through_Entrepreneurial_Development_in_Nigeria</a:t>
            </a:r>
            <a:r>
              <a:rPr lang="en-US">
                <a:solidFill>
                  <a:schemeClr val="dk1"/>
                </a:solidFill>
              </a:rPr>
              <a:t> [accessed May 11 2018].</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Shape 15"/>
          <p:cNvSpPr/>
          <p:nvPr/>
        </p:nvSpPr>
        <p:spPr>
          <a:xfrm>
            <a:off x="0" y="6400800"/>
            <a:ext cx="12192000" cy="457200"/>
          </a:xfrm>
          <a:prstGeom prst="rect">
            <a:avLst/>
          </a:prstGeom>
          <a:solidFill>
            <a:srgbClr val="00B0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0" y="6334125"/>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7" name="Shape 17"/>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18" name="Shape 18" descr="http://applications.yaliwestafrica.org/registration/public/images/yali-logo.jpg"/>
          <p:cNvPicPr preferRelativeResize="0"/>
          <p:nvPr/>
        </p:nvPicPr>
        <p:blipFill rotWithShape="1">
          <a:blip r:embed="rId2">
            <a:alphaModFix/>
          </a:blip>
          <a:srcRect/>
          <a:stretch/>
        </p:blipFill>
        <p:spPr>
          <a:xfrm>
            <a:off x="0" y="0"/>
            <a:ext cx="2363788" cy="2797175"/>
          </a:xfrm>
          <a:prstGeom prst="rect">
            <a:avLst/>
          </a:prstGeom>
          <a:noFill/>
          <a:ln>
            <a:noFill/>
          </a:ln>
        </p:spPr>
      </p:pic>
      <p:pic>
        <p:nvPicPr>
          <p:cNvPr id="19" name="Shape 19" descr="62FBC749-180B-4192-A88A-86F09AB19466"/>
          <p:cNvPicPr preferRelativeResize="0"/>
          <p:nvPr/>
        </p:nvPicPr>
        <p:blipFill rotWithShape="1">
          <a:blip r:embed="rId3">
            <a:alphaModFix/>
          </a:blip>
          <a:srcRect/>
          <a:stretch/>
        </p:blipFill>
        <p:spPr>
          <a:xfrm>
            <a:off x="5851525" y="5654675"/>
            <a:ext cx="5332413" cy="666750"/>
          </a:xfrm>
          <a:prstGeom prst="rect">
            <a:avLst/>
          </a:prstGeom>
          <a:noFill/>
          <a:ln>
            <a:noFill/>
          </a:ln>
        </p:spPr>
      </p:pic>
      <p:sp>
        <p:nvSpPr>
          <p:cNvPr id="20" name="Shape 20"/>
          <p:cNvSpPr txBox="1">
            <a:spLocks noGrp="1"/>
          </p:cNvSpPr>
          <p:nvPr>
            <p:ph type="ctrTitle"/>
          </p:nvPr>
        </p:nvSpPr>
        <p:spPr>
          <a:xfrm>
            <a:off x="1097280" y="2827606"/>
            <a:ext cx="10058400" cy="1497505"/>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6600" b="0" i="0" u="none" strike="noStrike" cap="none">
                <a:solidFill>
                  <a:srgbClr val="262626"/>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21" name="Shape 2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R="0" lvl="1" algn="ctr" rtl="0">
              <a:lnSpc>
                <a:spcPct val="90000"/>
              </a:lnSpc>
              <a:spcBef>
                <a:spcPts val="200"/>
              </a:spcBef>
              <a:spcAft>
                <a:spcPts val="0"/>
              </a:spcAft>
              <a:buClr>
                <a:schemeClr val="accent1"/>
              </a:buClr>
              <a:buSzPts val="2400"/>
              <a:buFont typeface="Calibri"/>
              <a:buNone/>
              <a:defRPr sz="2400" b="0" i="0" u="none" strike="noStrike" cap="none">
                <a:solidFill>
                  <a:srgbClr val="404040"/>
                </a:solidFill>
                <a:latin typeface="Calibri"/>
                <a:ea typeface="Calibri"/>
                <a:cs typeface="Calibri"/>
                <a:sym typeface="Calibri"/>
              </a:defRPr>
            </a:lvl2pPr>
            <a:lvl3pPr marR="0" lvl="2" algn="ctr" rtl="0">
              <a:lnSpc>
                <a:spcPct val="90000"/>
              </a:lnSpc>
              <a:spcBef>
                <a:spcPts val="400"/>
              </a:spcBef>
              <a:spcAft>
                <a:spcPts val="0"/>
              </a:spcAft>
              <a:buClr>
                <a:schemeClr val="accent1"/>
              </a:buClr>
              <a:buSzPts val="2400"/>
              <a:buFont typeface="Calibri"/>
              <a:buNone/>
              <a:defRPr sz="2400" b="0" i="0" u="none" strike="noStrike" cap="none">
                <a:solidFill>
                  <a:srgbClr val="404040"/>
                </a:solidFill>
                <a:latin typeface="Calibri"/>
                <a:ea typeface="Calibri"/>
                <a:cs typeface="Calibri"/>
                <a:sym typeface="Calibri"/>
              </a:defRPr>
            </a:lvl3pPr>
            <a:lvl4pPr marR="0" lvl="3" algn="ctr" rtl="0">
              <a:lnSpc>
                <a:spcPct val="90000"/>
              </a:lnSpc>
              <a:spcBef>
                <a:spcPts val="400"/>
              </a:spcBef>
              <a:spcAft>
                <a:spcPts val="0"/>
              </a:spcAft>
              <a:buClr>
                <a:schemeClr val="accent1"/>
              </a:buClr>
              <a:buSzPts val="2000"/>
              <a:buFont typeface="Calibri"/>
              <a:buNone/>
              <a:defRPr sz="2000" b="0" i="0" u="none" strike="noStrike" cap="none">
                <a:solidFill>
                  <a:srgbClr val="404040"/>
                </a:solidFill>
                <a:latin typeface="Calibri"/>
                <a:ea typeface="Calibri"/>
                <a:cs typeface="Calibri"/>
                <a:sym typeface="Calibri"/>
              </a:defRPr>
            </a:lvl4pPr>
            <a:lvl5pPr marR="0" lvl="4" algn="ctr" rtl="0">
              <a:lnSpc>
                <a:spcPct val="90000"/>
              </a:lnSpc>
              <a:spcBef>
                <a:spcPts val="400"/>
              </a:spcBef>
              <a:spcAft>
                <a:spcPts val="0"/>
              </a:spcAft>
              <a:buClr>
                <a:schemeClr val="accent1"/>
              </a:buClr>
              <a:buSzPts val="2000"/>
              <a:buFont typeface="Calibri"/>
              <a:buNone/>
              <a:defRPr sz="2000" b="0" i="0" u="none" strike="noStrike" cap="none">
                <a:solidFill>
                  <a:srgbClr val="404040"/>
                </a:solidFill>
                <a:latin typeface="Calibri"/>
                <a:ea typeface="Calibri"/>
                <a:cs typeface="Calibri"/>
                <a:sym typeface="Calibri"/>
              </a:defRPr>
            </a:lvl5pPr>
            <a:lvl6pPr marR="0" lvl="5"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90" name="Shape 90"/>
          <p:cNvSpPr txBox="1">
            <a:spLocks noGrp="1"/>
          </p:cNvSpPr>
          <p:nvPr>
            <p:ph type="body" idx="1"/>
          </p:nvPr>
        </p:nvSpPr>
        <p:spPr>
          <a:xfrm rot="5400000">
            <a:off x="4114801" y="-1171574"/>
            <a:ext cx="4022725" cy="100584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Shape 95"/>
          <p:cNvSpPr/>
          <p:nvPr/>
        </p:nvSpPr>
        <p:spPr>
          <a:xfrm>
            <a:off x="3175" y="6400800"/>
            <a:ext cx="12188825" cy="457200"/>
          </a:xfrm>
          <a:prstGeom prst="rect">
            <a:avLst/>
          </a:prstGeom>
          <a:solidFill>
            <a:srgbClr val="00B0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0" y="6334125"/>
            <a:ext cx="12188825" cy="6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98" name="Shape 98"/>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cxnSp>
        <p:nvCxnSpPr>
          <p:cNvPr id="107" name="Shape 107"/>
          <p:cNvCxnSpPr/>
          <p:nvPr/>
        </p:nvCxnSpPr>
        <p:spPr>
          <a:xfrm>
            <a:off x="3303633"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08" name="Shape 108"/>
          <p:cNvCxnSpPr/>
          <p:nvPr/>
        </p:nvCxnSpPr>
        <p:spPr>
          <a:xfrm>
            <a:off x="3303633"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09" name="Shape 109"/>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110" name="Shape 110"/>
          <p:cNvSpPr txBox="1">
            <a:spLocks noGrp="1"/>
          </p:cNvSpPr>
          <p:nvPr>
            <p:ph type="ctrTitle"/>
          </p:nvPr>
        </p:nvSpPr>
        <p:spPr>
          <a:xfrm>
            <a:off x="3162300" y="840300"/>
            <a:ext cx="8442000" cy="2055900"/>
          </a:xfrm>
          <a:prstGeom prst="rect">
            <a:avLst/>
          </a:prstGeom>
        </p:spPr>
        <p:txBody>
          <a:bodyPr spcFirstLastPara="1" wrap="square" lIns="121900" tIns="121900" rIns="121900" bIns="121900" anchor="t" anchorCtr="0"/>
          <a:lstStyle>
            <a:lvl1pPr lvl="0" rtl="0">
              <a:spcBef>
                <a:spcPts val="0"/>
              </a:spcBef>
              <a:spcAft>
                <a:spcPts val="0"/>
              </a:spcAft>
              <a:buClr>
                <a:schemeClr val="lt1"/>
              </a:buClr>
              <a:buSzPts val="6400"/>
              <a:buNone/>
              <a:defRPr sz="6400">
                <a:solidFill>
                  <a:schemeClr val="lt1"/>
                </a:solidFill>
              </a:defRPr>
            </a:lvl1pPr>
            <a:lvl2pPr lvl="1" rtl="0">
              <a:spcBef>
                <a:spcPts val="0"/>
              </a:spcBef>
              <a:spcAft>
                <a:spcPts val="0"/>
              </a:spcAft>
              <a:buClr>
                <a:schemeClr val="lt1"/>
              </a:buClr>
              <a:buSzPts val="6400"/>
              <a:buNone/>
              <a:defRPr sz="6400">
                <a:solidFill>
                  <a:schemeClr val="lt1"/>
                </a:solidFill>
              </a:defRPr>
            </a:lvl2pPr>
            <a:lvl3pPr lvl="2" rtl="0">
              <a:spcBef>
                <a:spcPts val="0"/>
              </a:spcBef>
              <a:spcAft>
                <a:spcPts val="0"/>
              </a:spcAft>
              <a:buClr>
                <a:schemeClr val="lt1"/>
              </a:buClr>
              <a:buSzPts val="6400"/>
              <a:buNone/>
              <a:defRPr sz="6400">
                <a:solidFill>
                  <a:schemeClr val="lt1"/>
                </a:solidFill>
              </a:defRPr>
            </a:lvl3pPr>
            <a:lvl4pPr lvl="3" rtl="0">
              <a:spcBef>
                <a:spcPts val="0"/>
              </a:spcBef>
              <a:spcAft>
                <a:spcPts val="0"/>
              </a:spcAft>
              <a:buClr>
                <a:schemeClr val="lt1"/>
              </a:buClr>
              <a:buSzPts val="6400"/>
              <a:buNone/>
              <a:defRPr sz="6400">
                <a:solidFill>
                  <a:schemeClr val="lt1"/>
                </a:solidFill>
              </a:defRPr>
            </a:lvl4pPr>
            <a:lvl5pPr lvl="4" rtl="0">
              <a:spcBef>
                <a:spcPts val="0"/>
              </a:spcBef>
              <a:spcAft>
                <a:spcPts val="0"/>
              </a:spcAft>
              <a:buClr>
                <a:schemeClr val="lt1"/>
              </a:buClr>
              <a:buSzPts val="6400"/>
              <a:buNone/>
              <a:defRPr sz="6400">
                <a:solidFill>
                  <a:schemeClr val="lt1"/>
                </a:solidFill>
              </a:defRPr>
            </a:lvl5pPr>
            <a:lvl6pPr lvl="5" rtl="0">
              <a:spcBef>
                <a:spcPts val="0"/>
              </a:spcBef>
              <a:spcAft>
                <a:spcPts val="0"/>
              </a:spcAft>
              <a:buClr>
                <a:schemeClr val="lt1"/>
              </a:buClr>
              <a:buSzPts val="6400"/>
              <a:buNone/>
              <a:defRPr sz="6400">
                <a:solidFill>
                  <a:schemeClr val="lt1"/>
                </a:solidFill>
              </a:defRPr>
            </a:lvl6pPr>
            <a:lvl7pPr lvl="6" rtl="0">
              <a:spcBef>
                <a:spcPts val="0"/>
              </a:spcBef>
              <a:spcAft>
                <a:spcPts val="0"/>
              </a:spcAft>
              <a:buClr>
                <a:schemeClr val="lt1"/>
              </a:buClr>
              <a:buSzPts val="6400"/>
              <a:buNone/>
              <a:defRPr sz="6400">
                <a:solidFill>
                  <a:schemeClr val="lt1"/>
                </a:solidFill>
              </a:defRPr>
            </a:lvl7pPr>
            <a:lvl8pPr lvl="7" rtl="0">
              <a:spcBef>
                <a:spcPts val="0"/>
              </a:spcBef>
              <a:spcAft>
                <a:spcPts val="0"/>
              </a:spcAft>
              <a:buClr>
                <a:schemeClr val="lt1"/>
              </a:buClr>
              <a:buSzPts val="6400"/>
              <a:buNone/>
              <a:defRPr sz="6400">
                <a:solidFill>
                  <a:schemeClr val="lt1"/>
                </a:solidFill>
              </a:defRPr>
            </a:lvl8pPr>
            <a:lvl9pPr lvl="8" rtl="0">
              <a:spcBef>
                <a:spcPts val="0"/>
              </a:spcBef>
              <a:spcAft>
                <a:spcPts val="0"/>
              </a:spcAft>
              <a:buClr>
                <a:schemeClr val="lt1"/>
              </a:buClr>
              <a:buSzPts val="6400"/>
              <a:buNone/>
              <a:defRPr sz="6400">
                <a:solidFill>
                  <a:schemeClr val="lt1"/>
                </a:solidFill>
              </a:defRPr>
            </a:lvl9pPr>
          </a:lstStyle>
          <a:p>
            <a:endParaRPr/>
          </a:p>
        </p:txBody>
      </p:sp>
      <p:sp>
        <p:nvSpPr>
          <p:cNvPr id="111" name="Shape 111"/>
          <p:cNvSpPr txBox="1">
            <a:spLocks noGrp="1"/>
          </p:cNvSpPr>
          <p:nvPr>
            <p:ph type="subTitle" idx="1"/>
          </p:nvPr>
        </p:nvSpPr>
        <p:spPr>
          <a:xfrm>
            <a:off x="3187022" y="4317933"/>
            <a:ext cx="8442000" cy="1655700"/>
          </a:xfrm>
          <a:prstGeom prst="rect">
            <a:avLst/>
          </a:prstGeom>
        </p:spPr>
        <p:txBody>
          <a:bodyPr spcFirstLastPara="1" wrap="square" lIns="121900" tIns="121900" rIns="121900" bIns="121900" anchor="b" anchorCtr="0"/>
          <a:lstStyle>
            <a:lvl1pPr lvl="0" rtl="0">
              <a:lnSpc>
                <a:spcPct val="100000"/>
              </a:lnSpc>
              <a:spcBef>
                <a:spcPts val="0"/>
              </a:spcBef>
              <a:spcAft>
                <a:spcPts val="0"/>
              </a:spcAft>
              <a:buClr>
                <a:schemeClr val="lt1"/>
              </a:buClr>
              <a:buSzPts val="2400"/>
              <a:buNone/>
              <a:defRPr>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12" name="Shape 11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cxnSp>
        <p:nvCxnSpPr>
          <p:cNvPr id="114" name="Shape 114"/>
          <p:cNvCxnSpPr/>
          <p:nvPr/>
        </p:nvCxnSpPr>
        <p:spPr>
          <a:xfrm>
            <a:off x="566934" y="554200"/>
            <a:ext cx="11062500" cy="0"/>
          </a:xfrm>
          <a:prstGeom prst="straightConnector1">
            <a:avLst/>
          </a:prstGeom>
          <a:noFill/>
          <a:ln w="38100" cap="flat" cmpd="sng">
            <a:solidFill>
              <a:schemeClr val="lt1"/>
            </a:solidFill>
            <a:prstDash val="solid"/>
            <a:round/>
            <a:headEnd type="none" w="sm" len="sm"/>
            <a:tailEnd type="none" w="sm" len="sm"/>
          </a:ln>
        </p:spPr>
      </p:cxnSp>
      <p:cxnSp>
        <p:nvCxnSpPr>
          <p:cNvPr id="115" name="Shape 115"/>
          <p:cNvCxnSpPr/>
          <p:nvPr/>
        </p:nvCxnSpPr>
        <p:spPr>
          <a:xfrm>
            <a:off x="566934" y="6320000"/>
            <a:ext cx="11062500" cy="0"/>
          </a:xfrm>
          <a:prstGeom prst="straightConnector1">
            <a:avLst/>
          </a:prstGeom>
          <a:noFill/>
          <a:ln w="19050" cap="flat" cmpd="sng">
            <a:solidFill>
              <a:schemeClr val="lt1"/>
            </a:solidFill>
            <a:prstDash val="solid"/>
            <a:round/>
            <a:headEnd type="none" w="sm" len="sm"/>
            <a:tailEnd type="none" w="sm" len="sm"/>
          </a:ln>
        </p:spPr>
      </p:cxnSp>
      <p:sp>
        <p:nvSpPr>
          <p:cNvPr id="116" name="Shape 116"/>
          <p:cNvSpPr txBox="1">
            <a:spLocks noGrp="1"/>
          </p:cNvSpPr>
          <p:nvPr>
            <p:ph type="title"/>
          </p:nvPr>
        </p:nvSpPr>
        <p:spPr>
          <a:xfrm>
            <a:off x="541900" y="2409100"/>
            <a:ext cx="11062500" cy="2055900"/>
          </a:xfrm>
          <a:prstGeom prst="rect">
            <a:avLst/>
          </a:prstGeom>
        </p:spPr>
        <p:txBody>
          <a:bodyPr spcFirstLastPara="1" wrap="square" lIns="121900" tIns="121900" rIns="121900" bIns="121900" anchor="ctr" anchorCtr="0"/>
          <a:lstStyle>
            <a:lvl1pPr lvl="0" algn="ctr" rtl="0">
              <a:spcBef>
                <a:spcPts val="0"/>
              </a:spcBef>
              <a:spcAft>
                <a:spcPts val="0"/>
              </a:spcAft>
              <a:buClr>
                <a:schemeClr val="lt1"/>
              </a:buClr>
              <a:buSzPts val="6400"/>
              <a:buNone/>
              <a:defRPr sz="6400">
                <a:solidFill>
                  <a:schemeClr val="lt1"/>
                </a:solidFill>
              </a:defRPr>
            </a:lvl1pPr>
            <a:lvl2pPr lvl="1" algn="ctr" rtl="0">
              <a:spcBef>
                <a:spcPts val="0"/>
              </a:spcBef>
              <a:spcAft>
                <a:spcPts val="0"/>
              </a:spcAft>
              <a:buClr>
                <a:schemeClr val="lt1"/>
              </a:buClr>
              <a:buSzPts val="6400"/>
              <a:buNone/>
              <a:defRPr sz="6400">
                <a:solidFill>
                  <a:schemeClr val="lt1"/>
                </a:solidFill>
              </a:defRPr>
            </a:lvl2pPr>
            <a:lvl3pPr lvl="2" algn="ctr" rtl="0">
              <a:spcBef>
                <a:spcPts val="0"/>
              </a:spcBef>
              <a:spcAft>
                <a:spcPts val="0"/>
              </a:spcAft>
              <a:buClr>
                <a:schemeClr val="lt1"/>
              </a:buClr>
              <a:buSzPts val="6400"/>
              <a:buNone/>
              <a:defRPr sz="6400">
                <a:solidFill>
                  <a:schemeClr val="lt1"/>
                </a:solidFill>
              </a:defRPr>
            </a:lvl3pPr>
            <a:lvl4pPr lvl="3" algn="ctr" rtl="0">
              <a:spcBef>
                <a:spcPts val="0"/>
              </a:spcBef>
              <a:spcAft>
                <a:spcPts val="0"/>
              </a:spcAft>
              <a:buClr>
                <a:schemeClr val="lt1"/>
              </a:buClr>
              <a:buSzPts val="6400"/>
              <a:buNone/>
              <a:defRPr sz="6400">
                <a:solidFill>
                  <a:schemeClr val="lt1"/>
                </a:solidFill>
              </a:defRPr>
            </a:lvl4pPr>
            <a:lvl5pPr lvl="4" algn="ctr" rtl="0">
              <a:spcBef>
                <a:spcPts val="0"/>
              </a:spcBef>
              <a:spcAft>
                <a:spcPts val="0"/>
              </a:spcAft>
              <a:buClr>
                <a:schemeClr val="lt1"/>
              </a:buClr>
              <a:buSzPts val="6400"/>
              <a:buNone/>
              <a:defRPr sz="6400">
                <a:solidFill>
                  <a:schemeClr val="lt1"/>
                </a:solidFill>
              </a:defRPr>
            </a:lvl5pPr>
            <a:lvl6pPr lvl="5" algn="ctr" rtl="0">
              <a:spcBef>
                <a:spcPts val="0"/>
              </a:spcBef>
              <a:spcAft>
                <a:spcPts val="0"/>
              </a:spcAft>
              <a:buClr>
                <a:schemeClr val="lt1"/>
              </a:buClr>
              <a:buSzPts val="6400"/>
              <a:buNone/>
              <a:defRPr sz="6400">
                <a:solidFill>
                  <a:schemeClr val="lt1"/>
                </a:solidFill>
              </a:defRPr>
            </a:lvl6pPr>
            <a:lvl7pPr lvl="6" algn="ctr" rtl="0">
              <a:spcBef>
                <a:spcPts val="0"/>
              </a:spcBef>
              <a:spcAft>
                <a:spcPts val="0"/>
              </a:spcAft>
              <a:buClr>
                <a:schemeClr val="lt1"/>
              </a:buClr>
              <a:buSzPts val="6400"/>
              <a:buNone/>
              <a:defRPr sz="6400">
                <a:solidFill>
                  <a:schemeClr val="lt1"/>
                </a:solidFill>
              </a:defRPr>
            </a:lvl7pPr>
            <a:lvl8pPr lvl="7" algn="ctr" rtl="0">
              <a:spcBef>
                <a:spcPts val="0"/>
              </a:spcBef>
              <a:spcAft>
                <a:spcPts val="0"/>
              </a:spcAft>
              <a:buClr>
                <a:schemeClr val="lt1"/>
              </a:buClr>
              <a:buSzPts val="6400"/>
              <a:buNone/>
              <a:defRPr sz="6400">
                <a:solidFill>
                  <a:schemeClr val="lt1"/>
                </a:solidFill>
              </a:defRPr>
            </a:lvl8pPr>
            <a:lvl9pPr lvl="8" algn="ctr" rtl="0">
              <a:spcBef>
                <a:spcPts val="0"/>
              </a:spcBef>
              <a:spcAft>
                <a:spcPts val="0"/>
              </a:spcAft>
              <a:buClr>
                <a:schemeClr val="lt1"/>
              </a:buClr>
              <a:buSzPts val="6400"/>
              <a:buNone/>
              <a:defRPr sz="6400">
                <a:solidFill>
                  <a:schemeClr val="lt1"/>
                </a:solidFill>
              </a:defRPr>
            </a:lvl9pPr>
          </a:lstStyle>
          <a:p>
            <a:endParaRPr/>
          </a:p>
        </p:txBody>
      </p:sp>
      <p:sp>
        <p:nvSpPr>
          <p:cNvPr id="117" name="Shape 11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cxnSp>
        <p:nvCxnSpPr>
          <p:cNvPr id="119" name="Shape 119"/>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120" name="Shape 120"/>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121" name="Shape 121"/>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122" name="Shape 122"/>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3" name="Shape 123"/>
          <p:cNvSpPr txBox="1">
            <a:spLocks noGrp="1"/>
          </p:cNvSpPr>
          <p:nvPr>
            <p:ph type="body" idx="1"/>
          </p:nvPr>
        </p:nvSpPr>
        <p:spPr>
          <a:xfrm>
            <a:off x="3213483" y="2127701"/>
            <a:ext cx="8428800" cy="40032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4" name="Shape 12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5"/>
        <p:cNvGrpSpPr/>
        <p:nvPr/>
      </p:nvGrpSpPr>
      <p:grpSpPr>
        <a:xfrm>
          <a:off x="0" y="0"/>
          <a:ext cx="0" cy="0"/>
          <a:chOff x="0" y="0"/>
          <a:chExt cx="0" cy="0"/>
        </a:xfrm>
      </p:grpSpPr>
      <p:cxnSp>
        <p:nvCxnSpPr>
          <p:cNvPr id="126" name="Shape 126"/>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127" name="Shape 127"/>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128" name="Shape 128"/>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129" name="Shape 129"/>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30" name="Shape 130"/>
          <p:cNvSpPr txBox="1">
            <a:spLocks noGrp="1"/>
          </p:cNvSpPr>
          <p:nvPr>
            <p:ph type="body" idx="1"/>
          </p:nvPr>
        </p:nvSpPr>
        <p:spPr>
          <a:xfrm>
            <a:off x="3200403" y="2136900"/>
            <a:ext cx="4095300" cy="4003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1" name="Shape 131"/>
          <p:cNvSpPr txBox="1">
            <a:spLocks noGrp="1"/>
          </p:cNvSpPr>
          <p:nvPr>
            <p:ph type="body" idx="2"/>
          </p:nvPr>
        </p:nvSpPr>
        <p:spPr>
          <a:xfrm>
            <a:off x="7534096" y="2136900"/>
            <a:ext cx="4095300" cy="40032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2" name="Shape 13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35" name="Shape 13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6"/>
        <p:cNvGrpSpPr/>
        <p:nvPr/>
      </p:nvGrpSpPr>
      <p:grpSpPr>
        <a:xfrm>
          <a:off x="0" y="0"/>
          <a:ext cx="0" cy="0"/>
          <a:chOff x="0" y="0"/>
          <a:chExt cx="0" cy="0"/>
        </a:xfrm>
      </p:grpSpPr>
      <p:cxnSp>
        <p:nvCxnSpPr>
          <p:cNvPr id="137" name="Shape 137"/>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138" name="Shape 138"/>
          <p:cNvSpPr txBox="1">
            <a:spLocks noGrp="1"/>
          </p:cNvSpPr>
          <p:nvPr>
            <p:ph type="title"/>
          </p:nvPr>
        </p:nvSpPr>
        <p:spPr>
          <a:xfrm>
            <a:off x="426000" y="1248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39" name="Shape 139"/>
          <p:cNvSpPr txBox="1">
            <a:spLocks noGrp="1"/>
          </p:cNvSpPr>
          <p:nvPr>
            <p:ph type="body" idx="1"/>
          </p:nvPr>
        </p:nvSpPr>
        <p:spPr>
          <a:xfrm>
            <a:off x="426000" y="2462405"/>
            <a:ext cx="3744000" cy="37416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0" name="Shape 14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cxnSp>
        <p:nvCxnSpPr>
          <p:cNvPr id="142" name="Shape 142"/>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143" name="Shape 143"/>
          <p:cNvSpPr txBox="1">
            <a:spLocks noGrp="1"/>
          </p:cNvSpPr>
          <p:nvPr>
            <p:ph type="title"/>
          </p:nvPr>
        </p:nvSpPr>
        <p:spPr>
          <a:xfrm>
            <a:off x="377471" y="949521"/>
            <a:ext cx="8325600" cy="5114100"/>
          </a:xfrm>
          <a:prstGeom prst="rect">
            <a:avLst/>
          </a:prstGeom>
        </p:spPr>
        <p:txBody>
          <a:bodyPr spcFirstLastPara="1" wrap="square" lIns="121900" tIns="121900" rIns="121900" bIns="121900" anchor="ctr" anchorCtr="0"/>
          <a:lstStyle>
            <a:lvl1pPr lvl="0" rtl="0">
              <a:spcBef>
                <a:spcPts val="0"/>
              </a:spcBef>
              <a:spcAft>
                <a:spcPts val="0"/>
              </a:spcAft>
              <a:buClr>
                <a:schemeClr val="lt1"/>
              </a:buClr>
              <a:buSzPts val="6400"/>
              <a:buNone/>
              <a:defRPr sz="6400">
                <a:solidFill>
                  <a:schemeClr val="lt1"/>
                </a:solidFill>
              </a:defRPr>
            </a:lvl1pPr>
            <a:lvl2pPr lvl="1" rtl="0">
              <a:spcBef>
                <a:spcPts val="0"/>
              </a:spcBef>
              <a:spcAft>
                <a:spcPts val="0"/>
              </a:spcAft>
              <a:buClr>
                <a:schemeClr val="lt1"/>
              </a:buClr>
              <a:buSzPts val="6400"/>
              <a:buNone/>
              <a:defRPr sz="6400">
                <a:solidFill>
                  <a:schemeClr val="lt1"/>
                </a:solidFill>
              </a:defRPr>
            </a:lvl2pPr>
            <a:lvl3pPr lvl="2" rtl="0">
              <a:spcBef>
                <a:spcPts val="0"/>
              </a:spcBef>
              <a:spcAft>
                <a:spcPts val="0"/>
              </a:spcAft>
              <a:buClr>
                <a:schemeClr val="lt1"/>
              </a:buClr>
              <a:buSzPts val="6400"/>
              <a:buNone/>
              <a:defRPr sz="6400">
                <a:solidFill>
                  <a:schemeClr val="lt1"/>
                </a:solidFill>
              </a:defRPr>
            </a:lvl3pPr>
            <a:lvl4pPr lvl="3" rtl="0">
              <a:spcBef>
                <a:spcPts val="0"/>
              </a:spcBef>
              <a:spcAft>
                <a:spcPts val="0"/>
              </a:spcAft>
              <a:buClr>
                <a:schemeClr val="lt1"/>
              </a:buClr>
              <a:buSzPts val="6400"/>
              <a:buNone/>
              <a:defRPr sz="6400">
                <a:solidFill>
                  <a:schemeClr val="lt1"/>
                </a:solidFill>
              </a:defRPr>
            </a:lvl4pPr>
            <a:lvl5pPr lvl="4" rtl="0">
              <a:spcBef>
                <a:spcPts val="0"/>
              </a:spcBef>
              <a:spcAft>
                <a:spcPts val="0"/>
              </a:spcAft>
              <a:buClr>
                <a:schemeClr val="lt1"/>
              </a:buClr>
              <a:buSzPts val="6400"/>
              <a:buNone/>
              <a:defRPr sz="6400">
                <a:solidFill>
                  <a:schemeClr val="lt1"/>
                </a:solidFill>
              </a:defRPr>
            </a:lvl5pPr>
            <a:lvl6pPr lvl="5" rtl="0">
              <a:spcBef>
                <a:spcPts val="0"/>
              </a:spcBef>
              <a:spcAft>
                <a:spcPts val="0"/>
              </a:spcAft>
              <a:buClr>
                <a:schemeClr val="lt1"/>
              </a:buClr>
              <a:buSzPts val="6400"/>
              <a:buNone/>
              <a:defRPr sz="6400">
                <a:solidFill>
                  <a:schemeClr val="lt1"/>
                </a:solidFill>
              </a:defRPr>
            </a:lvl6pPr>
            <a:lvl7pPr lvl="6" rtl="0">
              <a:spcBef>
                <a:spcPts val="0"/>
              </a:spcBef>
              <a:spcAft>
                <a:spcPts val="0"/>
              </a:spcAft>
              <a:buClr>
                <a:schemeClr val="lt1"/>
              </a:buClr>
              <a:buSzPts val="6400"/>
              <a:buNone/>
              <a:defRPr sz="6400">
                <a:solidFill>
                  <a:schemeClr val="lt1"/>
                </a:solidFill>
              </a:defRPr>
            </a:lvl7pPr>
            <a:lvl8pPr lvl="7" rtl="0">
              <a:spcBef>
                <a:spcPts val="0"/>
              </a:spcBef>
              <a:spcAft>
                <a:spcPts val="0"/>
              </a:spcAft>
              <a:buClr>
                <a:schemeClr val="lt1"/>
              </a:buClr>
              <a:buSzPts val="6400"/>
              <a:buNone/>
              <a:defRPr sz="6400">
                <a:solidFill>
                  <a:schemeClr val="lt1"/>
                </a:solidFill>
              </a:defRPr>
            </a:lvl8pPr>
            <a:lvl9pPr lvl="8" rtl="0">
              <a:spcBef>
                <a:spcPts val="0"/>
              </a:spcBef>
              <a:spcAft>
                <a:spcPts val="0"/>
              </a:spcAft>
              <a:buClr>
                <a:schemeClr val="lt1"/>
              </a:buClr>
              <a:buSzPts val="6400"/>
              <a:buNone/>
              <a:defRPr sz="6400">
                <a:solidFill>
                  <a:schemeClr val="lt1"/>
                </a:solidFill>
              </a:defRPr>
            </a:lvl9pPr>
          </a:lstStyle>
          <a:p>
            <a:endParaRPr/>
          </a:p>
        </p:txBody>
      </p:sp>
      <p:sp>
        <p:nvSpPr>
          <p:cNvPr id="144" name="Shape 14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5"/>
        <p:cNvGrpSpPr/>
        <p:nvPr/>
      </p:nvGrpSpPr>
      <p:grpSpPr>
        <a:xfrm>
          <a:off x="0" y="0"/>
          <a:ext cx="0" cy="0"/>
          <a:chOff x="0" y="0"/>
          <a:chExt cx="0" cy="0"/>
        </a:xfrm>
      </p:grpSpPr>
      <p:sp>
        <p:nvSpPr>
          <p:cNvPr id="146" name="Shape 146"/>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cxnSp>
        <p:nvCxnSpPr>
          <p:cNvPr id="147" name="Shape 147"/>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48" name="Shape 148"/>
          <p:cNvSpPr txBox="1">
            <a:spLocks noGrp="1"/>
          </p:cNvSpPr>
          <p:nvPr>
            <p:ph type="title"/>
          </p:nvPr>
        </p:nvSpPr>
        <p:spPr>
          <a:xfrm>
            <a:off x="354000" y="1863133"/>
            <a:ext cx="5393700" cy="1757700"/>
          </a:xfrm>
          <a:prstGeom prst="rect">
            <a:avLst/>
          </a:prstGeom>
        </p:spPr>
        <p:txBody>
          <a:bodyPr spcFirstLastPara="1" wrap="square" lIns="121900" tIns="121900" rIns="121900" bIns="121900" anchor="b" anchorCtr="0"/>
          <a:lstStyle>
            <a:lvl1pPr lvl="0" algn="ctr" rtl="0">
              <a:spcBef>
                <a:spcPts val="0"/>
              </a:spcBef>
              <a:spcAft>
                <a:spcPts val="0"/>
              </a:spcAft>
              <a:buClr>
                <a:schemeClr val="dk1"/>
              </a:buClr>
              <a:buSzPts val="4800"/>
              <a:buNone/>
              <a:defRPr sz="4800">
                <a:solidFill>
                  <a:schemeClr val="dk1"/>
                </a:solidFill>
              </a:defRPr>
            </a:lvl1pPr>
            <a:lvl2pPr lvl="1" algn="ctr" rtl="0">
              <a:spcBef>
                <a:spcPts val="0"/>
              </a:spcBef>
              <a:spcAft>
                <a:spcPts val="0"/>
              </a:spcAft>
              <a:buClr>
                <a:schemeClr val="dk1"/>
              </a:buClr>
              <a:buSzPts val="4800"/>
              <a:buNone/>
              <a:defRPr sz="4800">
                <a:solidFill>
                  <a:schemeClr val="dk1"/>
                </a:solidFill>
              </a:defRPr>
            </a:lvl2pPr>
            <a:lvl3pPr lvl="2" algn="ctr" rtl="0">
              <a:spcBef>
                <a:spcPts val="0"/>
              </a:spcBef>
              <a:spcAft>
                <a:spcPts val="0"/>
              </a:spcAft>
              <a:buClr>
                <a:schemeClr val="dk1"/>
              </a:buClr>
              <a:buSzPts val="4800"/>
              <a:buNone/>
              <a:defRPr sz="4800">
                <a:solidFill>
                  <a:schemeClr val="dk1"/>
                </a:solidFill>
              </a:defRPr>
            </a:lvl3pPr>
            <a:lvl4pPr lvl="3" algn="ctr" rtl="0">
              <a:spcBef>
                <a:spcPts val="0"/>
              </a:spcBef>
              <a:spcAft>
                <a:spcPts val="0"/>
              </a:spcAft>
              <a:buClr>
                <a:schemeClr val="dk1"/>
              </a:buClr>
              <a:buSzPts val="4800"/>
              <a:buNone/>
              <a:defRPr sz="4800">
                <a:solidFill>
                  <a:schemeClr val="dk1"/>
                </a:solidFill>
              </a:defRPr>
            </a:lvl4pPr>
            <a:lvl5pPr lvl="4" algn="ctr" rtl="0">
              <a:spcBef>
                <a:spcPts val="0"/>
              </a:spcBef>
              <a:spcAft>
                <a:spcPts val="0"/>
              </a:spcAft>
              <a:buClr>
                <a:schemeClr val="dk1"/>
              </a:buClr>
              <a:buSzPts val="4800"/>
              <a:buNone/>
              <a:defRPr sz="4800">
                <a:solidFill>
                  <a:schemeClr val="dk1"/>
                </a:solidFill>
              </a:defRPr>
            </a:lvl5pPr>
            <a:lvl6pPr lvl="5" algn="ctr" rtl="0">
              <a:spcBef>
                <a:spcPts val="0"/>
              </a:spcBef>
              <a:spcAft>
                <a:spcPts val="0"/>
              </a:spcAft>
              <a:buClr>
                <a:schemeClr val="dk1"/>
              </a:buClr>
              <a:buSzPts val="4800"/>
              <a:buNone/>
              <a:defRPr sz="4800">
                <a:solidFill>
                  <a:schemeClr val="dk1"/>
                </a:solidFill>
              </a:defRPr>
            </a:lvl6pPr>
            <a:lvl7pPr lvl="6" algn="ctr" rtl="0">
              <a:spcBef>
                <a:spcPts val="0"/>
              </a:spcBef>
              <a:spcAft>
                <a:spcPts val="0"/>
              </a:spcAft>
              <a:buClr>
                <a:schemeClr val="dk1"/>
              </a:buClr>
              <a:buSzPts val="4800"/>
              <a:buNone/>
              <a:defRPr sz="4800">
                <a:solidFill>
                  <a:schemeClr val="dk1"/>
                </a:solidFill>
              </a:defRPr>
            </a:lvl7pPr>
            <a:lvl8pPr lvl="7" algn="ctr" rtl="0">
              <a:spcBef>
                <a:spcPts val="0"/>
              </a:spcBef>
              <a:spcAft>
                <a:spcPts val="0"/>
              </a:spcAft>
              <a:buClr>
                <a:schemeClr val="dk1"/>
              </a:buClr>
              <a:buSzPts val="4800"/>
              <a:buNone/>
              <a:defRPr sz="4800">
                <a:solidFill>
                  <a:schemeClr val="dk1"/>
                </a:solidFill>
              </a:defRPr>
            </a:lvl8pPr>
            <a:lvl9pPr lvl="8" algn="ctr" rtl="0">
              <a:spcBef>
                <a:spcPts val="0"/>
              </a:spcBef>
              <a:spcAft>
                <a:spcPts val="0"/>
              </a:spcAft>
              <a:buClr>
                <a:schemeClr val="dk1"/>
              </a:buClr>
              <a:buSzPts val="4800"/>
              <a:buNone/>
              <a:defRPr sz="4800">
                <a:solidFill>
                  <a:schemeClr val="dk1"/>
                </a:solidFill>
              </a:defRPr>
            </a:lvl9pPr>
          </a:lstStyle>
          <a:p>
            <a:endParaRPr/>
          </a:p>
        </p:txBody>
      </p:sp>
      <p:sp>
        <p:nvSpPr>
          <p:cNvPr id="149" name="Shape 149"/>
          <p:cNvSpPr txBox="1">
            <a:spLocks noGrp="1"/>
          </p:cNvSpPr>
          <p:nvPr>
            <p:ph type="subTitle" idx="1"/>
          </p:nvPr>
        </p:nvSpPr>
        <p:spPr>
          <a:xfrm>
            <a:off x="354000" y="3647161"/>
            <a:ext cx="5393700" cy="17940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Shape 15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151" name="Shape 15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97280" y="286603"/>
            <a:ext cx="945919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1096963" y="1846263"/>
            <a:ext cx="10058400" cy="4022725"/>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cxnSp>
        <p:nvCxnSpPr>
          <p:cNvPr id="153" name="Shape 153"/>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154" name="Shape 154"/>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155" name="Shape 155"/>
          <p:cNvSpPr txBox="1">
            <a:spLocks noGrp="1"/>
          </p:cNvSpPr>
          <p:nvPr>
            <p:ph type="body" idx="1"/>
          </p:nvPr>
        </p:nvSpPr>
        <p:spPr>
          <a:xfrm>
            <a:off x="437356" y="5634700"/>
            <a:ext cx="11184900" cy="5247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SzPts val="2400"/>
              <a:buNone/>
              <a:defRPr/>
            </a:lvl1pPr>
          </a:lstStyle>
          <a:p>
            <a:endParaRPr/>
          </a:p>
        </p:txBody>
      </p:sp>
      <p:sp>
        <p:nvSpPr>
          <p:cNvPr id="156" name="Shape 15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7"/>
        <p:cNvGrpSpPr/>
        <p:nvPr/>
      </p:nvGrpSpPr>
      <p:grpSpPr>
        <a:xfrm>
          <a:off x="0" y="0"/>
          <a:ext cx="0" cy="0"/>
          <a:chOff x="0" y="0"/>
          <a:chExt cx="0" cy="0"/>
        </a:xfrm>
      </p:grpSpPr>
      <p:cxnSp>
        <p:nvCxnSpPr>
          <p:cNvPr id="158" name="Shape 158"/>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159" name="Shape 159"/>
          <p:cNvCxnSpPr/>
          <p:nvPr/>
        </p:nvCxnSpPr>
        <p:spPr>
          <a:xfrm>
            <a:off x="566934" y="554200"/>
            <a:ext cx="11062500" cy="0"/>
          </a:xfrm>
          <a:prstGeom prst="straightConnector1">
            <a:avLst/>
          </a:prstGeom>
          <a:noFill/>
          <a:ln w="38100" cap="flat" cmpd="sng">
            <a:solidFill>
              <a:schemeClr val="dk2"/>
            </a:solidFill>
            <a:prstDash val="solid"/>
            <a:round/>
            <a:headEnd type="none" w="sm" len="sm"/>
            <a:tailEnd type="none" w="sm" len="sm"/>
          </a:ln>
        </p:spPr>
      </p:cxnSp>
      <p:sp>
        <p:nvSpPr>
          <p:cNvPr id="160" name="Shape 160"/>
          <p:cNvSpPr txBox="1">
            <a:spLocks noGrp="1"/>
          </p:cNvSpPr>
          <p:nvPr>
            <p:ph type="title" hasCustomPrompt="1"/>
          </p:nvPr>
        </p:nvSpPr>
        <p:spPr>
          <a:xfrm>
            <a:off x="1138600" y="1739800"/>
            <a:ext cx="9914700" cy="2051100"/>
          </a:xfrm>
          <a:prstGeom prst="rect">
            <a:avLst/>
          </a:prstGeom>
        </p:spPr>
        <p:txBody>
          <a:bodyPr spcFirstLastPara="1" wrap="square" lIns="121900" tIns="121900" rIns="121900" bIns="121900" anchor="ctr" anchorCtr="0"/>
          <a:lstStyle>
            <a:lvl1pPr lvl="0"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algn="ctr" rtl="0">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161" name="Shape 161"/>
          <p:cNvSpPr txBox="1">
            <a:spLocks noGrp="1"/>
          </p:cNvSpPr>
          <p:nvPr>
            <p:ph type="body" idx="1"/>
          </p:nvPr>
        </p:nvSpPr>
        <p:spPr>
          <a:xfrm>
            <a:off x="1138600" y="3892600"/>
            <a:ext cx="9914700" cy="14289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2" name="Shape 16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Shape 16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Shape 29"/>
          <p:cNvSpPr/>
          <p:nvPr/>
        </p:nvSpPr>
        <p:spPr>
          <a:xfrm>
            <a:off x="3175" y="6400800"/>
            <a:ext cx="12188825" cy="457200"/>
          </a:xfrm>
          <a:prstGeom prst="rect">
            <a:avLst/>
          </a:prstGeom>
          <a:solidFill>
            <a:srgbClr val="00B0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0" y="6334125"/>
            <a:ext cx="12188825" cy="6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1" name="Shape 31"/>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32" name="Shape 32" descr="http://applications.yaliwestafrica.org/registration/public/images/yali-logo.jpg"/>
          <p:cNvPicPr preferRelativeResize="0"/>
          <p:nvPr/>
        </p:nvPicPr>
        <p:blipFill rotWithShape="1">
          <a:blip r:embed="rId2">
            <a:alphaModFix/>
          </a:blip>
          <a:srcRect/>
          <a:stretch/>
        </p:blipFill>
        <p:spPr>
          <a:xfrm>
            <a:off x="112713" y="0"/>
            <a:ext cx="1970087" cy="2330450"/>
          </a:xfrm>
          <a:prstGeom prst="rect">
            <a:avLst/>
          </a:prstGeom>
          <a:noFill/>
          <a:ln>
            <a:noFill/>
          </a:ln>
        </p:spPr>
      </p:pic>
      <p:pic>
        <p:nvPicPr>
          <p:cNvPr id="33" name="Shape 33" descr="62FBC749-180B-4192-A88A-86F09AB19466"/>
          <p:cNvPicPr preferRelativeResize="0"/>
          <p:nvPr/>
        </p:nvPicPr>
        <p:blipFill rotWithShape="1">
          <a:blip r:embed="rId3">
            <a:alphaModFix/>
          </a:blip>
          <a:srcRect/>
          <a:stretch/>
        </p:blipFill>
        <p:spPr>
          <a:xfrm>
            <a:off x="5741988" y="5654675"/>
            <a:ext cx="5413375" cy="677863"/>
          </a:xfrm>
          <a:prstGeom prst="rect">
            <a:avLst/>
          </a:prstGeom>
          <a:noFill/>
          <a:ln>
            <a:noFill/>
          </a:ln>
        </p:spPr>
      </p:pic>
      <p:sp>
        <p:nvSpPr>
          <p:cNvPr id="34" name="Shape 34"/>
          <p:cNvSpPr txBox="1">
            <a:spLocks noGrp="1"/>
          </p:cNvSpPr>
          <p:nvPr>
            <p:ph type="title"/>
          </p:nvPr>
        </p:nvSpPr>
        <p:spPr>
          <a:xfrm>
            <a:off x="1097280" y="2672862"/>
            <a:ext cx="10058400" cy="165225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6600" b="0" i="0" u="none" strike="noStrike" cap="none">
                <a:solidFill>
                  <a:srgbClr val="262626"/>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pic>
        <p:nvPicPr>
          <p:cNvPr id="40" name="Shape 40" descr="http://applications.yaliwestafrica.org/registration/public/images/yali-logo.jpg"/>
          <p:cNvPicPr preferRelativeResize="0"/>
          <p:nvPr/>
        </p:nvPicPr>
        <p:blipFill rotWithShape="1">
          <a:blip r:embed="rId2">
            <a:alphaModFix/>
          </a:blip>
          <a:srcRect/>
          <a:stretch/>
        </p:blipFill>
        <p:spPr>
          <a:xfrm>
            <a:off x="10790238" y="287338"/>
            <a:ext cx="1217612" cy="1438275"/>
          </a:xfrm>
          <a:prstGeom prst="rect">
            <a:avLst/>
          </a:prstGeom>
          <a:noFill/>
          <a:ln>
            <a:noFill/>
          </a:ln>
        </p:spPr>
      </p:pic>
      <p:sp>
        <p:nvSpPr>
          <p:cNvPr id="41" name="Shape 41"/>
          <p:cNvSpPr txBox="1">
            <a:spLocks noGrp="1"/>
          </p:cNvSpPr>
          <p:nvPr>
            <p:ph type="title"/>
          </p:nvPr>
        </p:nvSpPr>
        <p:spPr>
          <a:xfrm>
            <a:off x="1097280" y="286603"/>
            <a:ext cx="9369083"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pic>
        <p:nvPicPr>
          <p:cNvPr id="48" name="Shape 48" descr="http://applications.yaliwestafrica.org/registration/public/images/yali-logo.jpg"/>
          <p:cNvPicPr preferRelativeResize="0"/>
          <p:nvPr/>
        </p:nvPicPr>
        <p:blipFill rotWithShape="1">
          <a:blip r:embed="rId2">
            <a:alphaModFix/>
          </a:blip>
          <a:srcRect/>
          <a:stretch/>
        </p:blipFill>
        <p:spPr>
          <a:xfrm>
            <a:off x="10790238" y="287338"/>
            <a:ext cx="1217612" cy="1438275"/>
          </a:xfrm>
          <a:prstGeom prst="rect">
            <a:avLst/>
          </a:prstGeom>
          <a:noFill/>
          <a:ln>
            <a:noFill/>
          </a:ln>
        </p:spPr>
      </p:pic>
      <p:sp>
        <p:nvSpPr>
          <p:cNvPr id="49" name="Shape 49"/>
          <p:cNvSpPr txBox="1">
            <a:spLocks noGrp="1"/>
          </p:cNvSpPr>
          <p:nvPr>
            <p:ph type="title"/>
          </p:nvPr>
        </p:nvSpPr>
        <p:spPr>
          <a:xfrm>
            <a:off x="1097280" y="286603"/>
            <a:ext cx="9467557"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404040"/>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404040"/>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404040"/>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404040"/>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404040"/>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404040"/>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404040"/>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404040"/>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pic>
        <p:nvPicPr>
          <p:cNvPr id="58" name="Shape 58" descr="http://applications.yaliwestafrica.org/registration/public/images/yali-logo.jpg"/>
          <p:cNvPicPr preferRelativeResize="0"/>
          <p:nvPr/>
        </p:nvPicPr>
        <p:blipFill rotWithShape="1">
          <a:blip r:embed="rId2">
            <a:alphaModFix/>
          </a:blip>
          <a:srcRect/>
          <a:stretch/>
        </p:blipFill>
        <p:spPr>
          <a:xfrm>
            <a:off x="10790238" y="287338"/>
            <a:ext cx="1217612" cy="1438275"/>
          </a:xfrm>
          <a:prstGeom prst="rect">
            <a:avLst/>
          </a:prstGeom>
          <a:noFill/>
          <a:ln>
            <a:noFill/>
          </a:ln>
        </p:spPr>
      </p:pic>
      <p:sp>
        <p:nvSpPr>
          <p:cNvPr id="59" name="Shape 59"/>
          <p:cNvSpPr txBox="1">
            <a:spLocks noGrp="1"/>
          </p:cNvSpPr>
          <p:nvPr>
            <p:ph type="title"/>
          </p:nvPr>
        </p:nvSpPr>
        <p:spPr>
          <a:xfrm>
            <a:off x="1097280" y="286603"/>
            <a:ext cx="9566031"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Shape 64"/>
          <p:cNvSpPr/>
          <p:nvPr/>
        </p:nvSpPr>
        <p:spPr>
          <a:xfrm>
            <a:off x="3175" y="6400800"/>
            <a:ext cx="12188825" cy="457200"/>
          </a:xfrm>
          <a:prstGeom prst="rect">
            <a:avLst/>
          </a:prstGeom>
          <a:solidFill>
            <a:srgbClr val="00B0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0" y="6334125"/>
            <a:ext cx="12188825" cy="6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6" name="Shape 66" descr="http://applications.yaliwestafrica.org/registration/public/images/yali-logo.jpg"/>
          <p:cNvPicPr preferRelativeResize="0"/>
          <p:nvPr/>
        </p:nvPicPr>
        <p:blipFill rotWithShape="1">
          <a:blip r:embed="rId2">
            <a:alphaModFix/>
          </a:blip>
          <a:srcRect/>
          <a:stretch/>
        </p:blipFill>
        <p:spPr>
          <a:xfrm>
            <a:off x="10790238" y="287338"/>
            <a:ext cx="1217612" cy="1438275"/>
          </a:xfrm>
          <a:prstGeom prst="rect">
            <a:avLst/>
          </a:prstGeom>
          <a:noFill/>
          <a:ln>
            <a:noFill/>
          </a:ln>
        </p:spPr>
      </p:pic>
      <p:sp>
        <p:nvSpPr>
          <p:cNvPr id="67" name="Shape 67"/>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0"/>
        <p:cNvGrpSpPr/>
        <p:nvPr/>
      </p:nvGrpSpPr>
      <p:grpSpPr>
        <a:xfrm>
          <a:off x="0" y="0"/>
          <a:ext cx="0" cy="0"/>
          <a:chOff x="0" y="0"/>
          <a:chExt cx="0" cy="0"/>
        </a:xfrm>
      </p:grpSpPr>
      <p:sp>
        <p:nvSpPr>
          <p:cNvPr id="71" name="Shape 71"/>
          <p:cNvSpPr/>
          <p:nvPr/>
        </p:nvSpPr>
        <p:spPr>
          <a:xfrm>
            <a:off x="0" y="0"/>
            <a:ext cx="40513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4040188" y="0"/>
            <a:ext cx="6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3600" b="0" i="0" u="none" strike="noStrike" cap="none">
                <a:solidFill>
                  <a:srgbClr val="FFFFFF"/>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200"/>
              <a:buFont typeface="Calibri"/>
              <a:buNone/>
              <a:defRPr sz="1200" b="0" i="0" u="none" strike="noStrike" cap="none">
                <a:solidFill>
                  <a:srgbClr val="404040"/>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404040"/>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404040"/>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404040"/>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65138" y="6459538"/>
            <a:ext cx="261937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4800600" y="6459538"/>
            <a:ext cx="4648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9"/>
        <p:cNvGrpSpPr/>
        <p:nvPr/>
      </p:nvGrpSpPr>
      <p:grpSpPr>
        <a:xfrm>
          <a:off x="0" y="0"/>
          <a:ext cx="0" cy="0"/>
          <a:chOff x="0" y="0"/>
          <a:chExt cx="0" cy="0"/>
        </a:xfrm>
      </p:grpSpPr>
      <p:sp>
        <p:nvSpPr>
          <p:cNvPr id="80" name="Shape 8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0" y="4914900"/>
            <a:ext cx="12188825" cy="6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lstStyle>
            <a:lvl1pPr marR="0" lvl="0" algn="l" rtl="0">
              <a:lnSpc>
                <a:spcPct val="85000"/>
              </a:lnSpc>
              <a:spcBef>
                <a:spcPts val="0"/>
              </a:spcBef>
              <a:spcAft>
                <a:spcPts val="0"/>
              </a:spcAft>
              <a:buSzPts val="1400"/>
              <a:buNone/>
              <a:defRPr sz="3600" b="0" i="0" u="none" strike="noStrike" cap="none">
                <a:solidFill>
                  <a:srgbClr val="FFFFFF"/>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83" name="Shape 83"/>
          <p:cNvSpPr>
            <a:spLocks noGrp="1"/>
          </p:cNvSpPr>
          <p:nvPr>
            <p:ph type="pic" idx="2"/>
          </p:nvPr>
        </p:nvSpPr>
        <p:spPr>
          <a:xfrm>
            <a:off x="15" y="0"/>
            <a:ext cx="12191985" cy="4915076"/>
          </a:xfrm>
          <a:prstGeom prst="rect">
            <a:avLst/>
          </a:prstGeom>
          <a:solidFill>
            <a:srgbClr val="BECAD4"/>
          </a:solidFill>
          <a:ln>
            <a:noFill/>
          </a:ln>
        </p:spPr>
        <p:txBody>
          <a:bodyPr spcFirstLastPara="1" wrap="square" lIns="457200" tIns="457200" rIns="0" bIns="45700"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404040"/>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404040"/>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404040"/>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404040"/>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404040"/>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lstStyle>
            <a:lvl1pPr marL="457200" marR="0" lvl="0" indent="-228600" algn="l" rtl="0">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200"/>
              <a:buFont typeface="Calibri"/>
              <a:buNone/>
              <a:defRPr sz="1200" b="0" i="0" u="none" strike="noStrike" cap="none">
                <a:solidFill>
                  <a:srgbClr val="404040"/>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404040"/>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404040"/>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404040"/>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3175" y="6400800"/>
            <a:ext cx="12188825" cy="457200"/>
          </a:xfrm>
          <a:prstGeom prst="rect">
            <a:avLst/>
          </a:prstGeom>
          <a:solidFill>
            <a:srgbClr val="00B0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p:nvPr/>
        </p:nvSpPr>
        <p:spPr>
          <a:xfrm>
            <a:off x="0" y="6334125"/>
            <a:ext cx="12188825" cy="6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1pPr>
            <a:lvl2pPr marR="0" lvl="1"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2pPr>
            <a:lvl3pPr marR="0" lvl="2"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3pPr>
            <a:lvl4pPr marR="0" lvl="3"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4pPr>
            <a:lvl5pPr marR="0" lvl="4"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5pPr>
            <a:lvl6pPr marR="0" lvl="5"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6pPr>
            <a:lvl7pPr marR="0" lvl="6"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7pPr>
            <a:lvl8pPr marR="0" lvl="7"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8pPr>
            <a:lvl9pPr marR="0" lvl="8" algn="l" rtl="0">
              <a:lnSpc>
                <a:spcPct val="85000"/>
              </a:lnSpc>
              <a:spcBef>
                <a:spcPts val="0"/>
              </a:spcBef>
              <a:spcAft>
                <a:spcPts val="0"/>
              </a:spcAft>
              <a:buSzPts val="1400"/>
              <a:buNone/>
              <a:defRPr sz="4800" b="0" i="0" u="none" strike="noStrike" cap="none">
                <a:solidFill>
                  <a:srgbClr val="404040"/>
                </a:solidFill>
                <a:latin typeface="Calibri"/>
                <a:ea typeface="Calibri"/>
                <a:cs typeface="Calibri"/>
                <a:sym typeface="Calibri"/>
              </a:defRPr>
            </a:lvl9pPr>
          </a:lstStyle>
          <a:p>
            <a:endParaRPr/>
          </a:p>
        </p:txBody>
      </p:sp>
      <p:sp>
        <p:nvSpPr>
          <p:cNvPr id="9" name="Shape 9"/>
          <p:cNvSpPr txBox="1">
            <a:spLocks noGrp="1"/>
          </p:cNvSpPr>
          <p:nvPr>
            <p:ph type="body" idx="1"/>
          </p:nvPr>
        </p:nvSpPr>
        <p:spPr>
          <a:xfrm>
            <a:off x="1096963" y="1846263"/>
            <a:ext cx="10058400" cy="4022725"/>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40404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40404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9901238" y="6459538"/>
            <a:ext cx="1311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3" name="Shape 13"/>
          <p:cNvCxnSpPr/>
          <p:nvPr/>
        </p:nvCxnSpPr>
        <p:spPr>
          <a:xfrm>
            <a:off x="1193800" y="1738313"/>
            <a:ext cx="9966325"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Ref idx="1001">
        <a:schemeClr val="bg1"/>
      </p:bgRef>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rt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104" name="Shape 104"/>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rtl="0">
              <a:lnSpc>
                <a:spcPct val="115000"/>
              </a:lnSpc>
              <a:spcBef>
                <a:spcPts val="210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rtl="0">
              <a:lnSpc>
                <a:spcPct val="115000"/>
              </a:lnSpc>
              <a:spcBef>
                <a:spcPts val="2100"/>
              </a:spcBef>
              <a:spcAft>
                <a:spcPts val="210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105" name="Shape 10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latin typeface="Lato"/>
                <a:ea typeface="Lato"/>
                <a:cs typeface="Lato"/>
                <a:sym typeface="Lato"/>
              </a:defRPr>
            </a:lvl1pPr>
            <a:lvl2pPr lvl="1" algn="r" rtl="0">
              <a:buNone/>
              <a:defRPr sz="1300">
                <a:solidFill>
                  <a:schemeClr val="dk2"/>
                </a:solidFill>
                <a:latin typeface="Lato"/>
                <a:ea typeface="Lato"/>
                <a:cs typeface="Lato"/>
                <a:sym typeface="Lato"/>
              </a:defRPr>
            </a:lvl2pPr>
            <a:lvl3pPr lvl="2" algn="r" rtl="0">
              <a:buNone/>
              <a:defRPr sz="1300">
                <a:solidFill>
                  <a:schemeClr val="dk2"/>
                </a:solidFill>
                <a:latin typeface="Lato"/>
                <a:ea typeface="Lato"/>
                <a:cs typeface="Lato"/>
                <a:sym typeface="Lato"/>
              </a:defRPr>
            </a:lvl3pPr>
            <a:lvl4pPr lvl="3" algn="r" rtl="0">
              <a:buNone/>
              <a:defRPr sz="1300">
                <a:solidFill>
                  <a:schemeClr val="dk2"/>
                </a:solidFill>
                <a:latin typeface="Lato"/>
                <a:ea typeface="Lato"/>
                <a:cs typeface="Lato"/>
                <a:sym typeface="Lato"/>
              </a:defRPr>
            </a:lvl4pPr>
            <a:lvl5pPr lvl="4" algn="r" rtl="0">
              <a:buNone/>
              <a:defRPr sz="1300">
                <a:solidFill>
                  <a:schemeClr val="dk2"/>
                </a:solidFill>
                <a:latin typeface="Lato"/>
                <a:ea typeface="Lato"/>
                <a:cs typeface="Lato"/>
                <a:sym typeface="Lato"/>
              </a:defRPr>
            </a:lvl5pPr>
            <a:lvl6pPr lvl="5" algn="r" rtl="0">
              <a:buNone/>
              <a:defRPr sz="1300">
                <a:solidFill>
                  <a:schemeClr val="dk2"/>
                </a:solidFill>
                <a:latin typeface="Lato"/>
                <a:ea typeface="Lato"/>
                <a:cs typeface="Lato"/>
                <a:sym typeface="Lato"/>
              </a:defRPr>
            </a:lvl6pPr>
            <a:lvl7pPr lvl="6" algn="r" rtl="0">
              <a:buNone/>
              <a:defRPr sz="1300">
                <a:solidFill>
                  <a:schemeClr val="dk2"/>
                </a:solidFill>
                <a:latin typeface="Lato"/>
                <a:ea typeface="Lato"/>
                <a:cs typeface="Lato"/>
                <a:sym typeface="Lato"/>
              </a:defRPr>
            </a:lvl7pPr>
            <a:lvl8pPr lvl="7" algn="r" rtl="0">
              <a:buNone/>
              <a:defRPr sz="1300">
                <a:solidFill>
                  <a:schemeClr val="dk2"/>
                </a:solidFill>
                <a:latin typeface="Lato"/>
                <a:ea typeface="Lato"/>
                <a:cs typeface="Lato"/>
                <a:sym typeface="Lato"/>
              </a:defRPr>
            </a:lvl8pPr>
            <a:lvl9pPr lvl="8" algn="r" rtl="0">
              <a:buNone/>
              <a:defRPr sz="13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2134225" y="611700"/>
            <a:ext cx="9818400" cy="20559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sz="6000">
                <a:latin typeface="Montserrat"/>
                <a:ea typeface="Montserrat"/>
                <a:cs typeface="Montserrat"/>
                <a:sym typeface="Montserrat"/>
              </a:rPr>
              <a:t>Entrepreneurship and Youth Empowerment</a:t>
            </a:r>
            <a:endParaRPr sz="6000">
              <a:latin typeface="Montserrat"/>
              <a:ea typeface="Montserrat"/>
              <a:cs typeface="Montserrat"/>
              <a:sym typeface="Montserrat"/>
            </a:endParaRPr>
          </a:p>
        </p:txBody>
      </p:sp>
      <p:sp>
        <p:nvSpPr>
          <p:cNvPr id="170" name="Shape 170"/>
          <p:cNvSpPr txBox="1">
            <a:spLocks noGrp="1"/>
          </p:cNvSpPr>
          <p:nvPr>
            <p:ph type="subTitle" idx="1"/>
          </p:nvPr>
        </p:nvSpPr>
        <p:spPr>
          <a:xfrm>
            <a:off x="1636250" y="4317925"/>
            <a:ext cx="10316400" cy="1655700"/>
          </a:xfrm>
          <a:prstGeom prst="rect">
            <a:avLst/>
          </a:prstGeom>
        </p:spPr>
        <p:txBody>
          <a:bodyPr spcFirstLastPara="1" wrap="square" lIns="121900" tIns="121900" rIns="121900" bIns="121900" anchor="b" anchorCtr="0">
            <a:noAutofit/>
          </a:bodyPr>
          <a:lstStyle/>
          <a:p>
            <a:pPr marL="0" lvl="0" indent="0" algn="r">
              <a:spcBef>
                <a:spcPts val="0"/>
              </a:spcBef>
              <a:spcAft>
                <a:spcPts val="0"/>
              </a:spcAft>
              <a:buNone/>
            </a:pPr>
            <a:r>
              <a:rPr lang="en-US" sz="5000">
                <a:latin typeface="Montserrat"/>
                <a:ea typeface="Montserrat"/>
                <a:cs typeface="Montserrat"/>
                <a:sym typeface="Montserrat"/>
              </a:rPr>
              <a:t>Wainright Y. Acquoi</a:t>
            </a:r>
            <a:endParaRPr sz="5000">
              <a:latin typeface="Montserrat"/>
              <a:ea typeface="Montserrat"/>
              <a:cs typeface="Montserrat"/>
              <a:sym typeface="Montserrat"/>
            </a:endParaRPr>
          </a:p>
          <a:p>
            <a:pPr marL="0" lvl="0" indent="0" rtl="0">
              <a:spcBef>
                <a:spcPts val="0"/>
              </a:spcBef>
              <a:spcAft>
                <a:spcPts val="0"/>
              </a:spcAft>
              <a:buNone/>
            </a:pPr>
            <a:r>
              <a:rPr lang="en-US" sz="2000">
                <a:latin typeface="Montserrat"/>
                <a:ea typeface="Montserrat"/>
                <a:cs typeface="Montserrat"/>
                <a:sym typeface="Montserrat"/>
              </a:rPr>
              <a:t>Director of Communications, SMART Liberia. Co-founder, TRIBE. YALI Fellow ‘17</a:t>
            </a:r>
            <a:endParaRPr sz="2000">
              <a:latin typeface="Montserrat"/>
              <a:ea typeface="Montserrat"/>
              <a:cs typeface="Montserrat"/>
              <a:sym typeface="Montserrat"/>
            </a:endParaRPr>
          </a:p>
        </p:txBody>
      </p:sp>
      <p:sp>
        <p:nvSpPr>
          <p:cNvPr id="171" name="Shape 171"/>
          <p:cNvSpPr txBox="1">
            <a:spLocks noGrp="1"/>
          </p:cNvSpPr>
          <p:nvPr>
            <p:ph type="subTitle" idx="1"/>
          </p:nvPr>
        </p:nvSpPr>
        <p:spPr>
          <a:xfrm>
            <a:off x="180967" y="2662333"/>
            <a:ext cx="11771700" cy="1655700"/>
          </a:xfrm>
          <a:prstGeom prst="rect">
            <a:avLst/>
          </a:prstGeom>
        </p:spPr>
        <p:txBody>
          <a:bodyPr spcFirstLastPara="1" wrap="square" lIns="121900" tIns="121900" rIns="121900" bIns="121900" anchor="b" anchorCtr="0">
            <a:noAutofit/>
          </a:bodyPr>
          <a:lstStyle/>
          <a:p>
            <a:pPr marL="0" lvl="0" indent="0" rtl="0">
              <a:spcBef>
                <a:spcPts val="0"/>
              </a:spcBef>
              <a:spcAft>
                <a:spcPts val="0"/>
              </a:spcAft>
              <a:buNone/>
            </a:pPr>
            <a:r>
              <a:rPr lang="en-US" sz="3600">
                <a:latin typeface="Montserrat"/>
                <a:ea typeface="Montserrat"/>
                <a:cs typeface="Montserrat"/>
                <a:sym typeface="Montserrat"/>
              </a:rPr>
              <a:t>Young Political Leadership School</a:t>
            </a:r>
            <a:endParaRPr sz="3600">
              <a:latin typeface="Montserrat"/>
              <a:ea typeface="Montserrat"/>
              <a:cs typeface="Montserrat"/>
              <a:sym typeface="Montserrat"/>
            </a:endParaRPr>
          </a:p>
          <a:p>
            <a:pPr marL="0" lvl="0" indent="0" rtl="0">
              <a:spcBef>
                <a:spcPts val="0"/>
              </a:spcBef>
              <a:spcAft>
                <a:spcPts val="0"/>
              </a:spcAft>
              <a:buNone/>
            </a:pPr>
            <a:r>
              <a:rPr lang="en-US" sz="3600">
                <a:latin typeface="Montserrat"/>
                <a:ea typeface="Montserrat"/>
                <a:cs typeface="Montserrat"/>
                <a:sym typeface="Montserrat"/>
              </a:rPr>
              <a:t>May 11, 2018; Monrovia</a:t>
            </a:r>
            <a:endParaRPr sz="360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b="1">
                <a:solidFill>
                  <a:srgbClr val="00B050"/>
                </a:solidFill>
                <a:latin typeface="Montserrat"/>
                <a:ea typeface="Montserrat"/>
                <a:cs typeface="Montserrat"/>
                <a:sym typeface="Montserrat"/>
              </a:rPr>
              <a:t>Key Elements</a:t>
            </a:r>
            <a:endParaRPr sz="4800" b="1" i="0" u="none" strike="noStrike" cap="none">
              <a:solidFill>
                <a:srgbClr val="00B050"/>
              </a:solidFill>
              <a:latin typeface="Montserrat"/>
              <a:ea typeface="Montserrat"/>
              <a:cs typeface="Montserrat"/>
              <a:sym typeface="Montserrat"/>
            </a:endParaRPr>
          </a:p>
        </p:txBody>
      </p:sp>
      <p:sp>
        <p:nvSpPr>
          <p:cNvPr id="230" name="Shape 230"/>
          <p:cNvSpPr txBox="1">
            <a:spLocks noGrp="1"/>
          </p:cNvSpPr>
          <p:nvPr>
            <p:ph type="body" idx="1"/>
          </p:nvPr>
        </p:nvSpPr>
        <p:spPr>
          <a:xfrm>
            <a:off x="768325" y="1846275"/>
            <a:ext cx="10713900" cy="4022700"/>
          </a:xfrm>
          <a:prstGeom prst="rect">
            <a:avLst/>
          </a:prstGeom>
          <a:noFill/>
          <a:ln>
            <a:noFill/>
          </a:ln>
        </p:spPr>
        <p:txBody>
          <a:bodyPr spcFirstLastPara="1" wrap="square" lIns="0" tIns="45700" rIns="0" bIns="45700" anchor="t" anchorCtr="0">
            <a:noAutofit/>
          </a:bodyPr>
          <a:lstStyle/>
          <a:p>
            <a:pPr marL="0" marR="0" lvl="0" indent="0" rtl="0">
              <a:lnSpc>
                <a:spcPct val="90000"/>
              </a:lnSpc>
              <a:spcBef>
                <a:spcPts val="1400"/>
              </a:spcBef>
              <a:spcAft>
                <a:spcPts val="0"/>
              </a:spcAft>
              <a:buNone/>
            </a:pPr>
            <a:endParaRPr sz="4000">
              <a:solidFill>
                <a:srgbClr val="FF9900"/>
              </a:solidFill>
              <a:latin typeface="Montserrat"/>
              <a:ea typeface="Montserrat"/>
              <a:cs typeface="Montserrat"/>
              <a:sym typeface="Montserrat"/>
            </a:endParaRPr>
          </a:p>
          <a:p>
            <a:pPr marL="457200" marR="0" lvl="0" indent="-457200" rtl="0">
              <a:lnSpc>
                <a:spcPct val="90000"/>
              </a:lnSpc>
              <a:spcBef>
                <a:spcPts val="1400"/>
              </a:spcBef>
              <a:spcAft>
                <a:spcPts val="0"/>
              </a:spcAft>
              <a:buClr>
                <a:srgbClr val="FF9900"/>
              </a:buClr>
              <a:buSzPts val="3600"/>
              <a:buFont typeface="Montserrat"/>
              <a:buChar char="●"/>
            </a:pPr>
            <a:r>
              <a:rPr lang="en-US" sz="4000">
                <a:solidFill>
                  <a:srgbClr val="FF9900"/>
                </a:solidFill>
                <a:latin typeface="Montserrat"/>
                <a:ea typeface="Montserrat"/>
                <a:cs typeface="Montserrat"/>
                <a:sym typeface="Montserrat"/>
              </a:rPr>
              <a:t>Opportunity identification</a:t>
            </a:r>
            <a:endParaRPr sz="4000">
              <a:solidFill>
                <a:srgbClr val="FF9900"/>
              </a:solidFill>
              <a:latin typeface="Montserrat"/>
              <a:ea typeface="Montserrat"/>
              <a:cs typeface="Montserrat"/>
              <a:sym typeface="Montserrat"/>
            </a:endParaRPr>
          </a:p>
          <a:p>
            <a:pPr marL="0" marR="0" lvl="0" indent="0" rtl="0">
              <a:lnSpc>
                <a:spcPct val="90000"/>
              </a:lnSpc>
              <a:spcBef>
                <a:spcPts val="1400"/>
              </a:spcBef>
              <a:spcAft>
                <a:spcPts val="0"/>
              </a:spcAft>
              <a:buNone/>
            </a:pPr>
            <a:endParaRPr sz="800">
              <a:solidFill>
                <a:srgbClr val="FF9900"/>
              </a:solidFill>
              <a:latin typeface="Montserrat"/>
              <a:ea typeface="Montserrat"/>
              <a:cs typeface="Montserrat"/>
              <a:sym typeface="Montserrat"/>
            </a:endParaRPr>
          </a:p>
          <a:p>
            <a:pPr marL="457200" marR="0" lvl="0" indent="-482600" rtl="0">
              <a:lnSpc>
                <a:spcPct val="90000"/>
              </a:lnSpc>
              <a:spcBef>
                <a:spcPts val="1400"/>
              </a:spcBef>
              <a:spcAft>
                <a:spcPts val="0"/>
              </a:spcAft>
              <a:buClr>
                <a:srgbClr val="0000FF"/>
              </a:buClr>
              <a:buSzPts val="4000"/>
              <a:buFont typeface="Montserrat"/>
              <a:buChar char="●"/>
            </a:pPr>
            <a:r>
              <a:rPr lang="en-US" sz="4000">
                <a:solidFill>
                  <a:srgbClr val="0000FF"/>
                </a:solidFill>
                <a:latin typeface="Montserrat"/>
                <a:ea typeface="Montserrat"/>
                <a:cs typeface="Montserrat"/>
                <a:sym typeface="Montserrat"/>
              </a:rPr>
              <a:t>Organizing resources</a:t>
            </a:r>
            <a:endParaRPr sz="4000">
              <a:solidFill>
                <a:srgbClr val="0000FF"/>
              </a:solidFill>
              <a:latin typeface="Montserrat"/>
              <a:ea typeface="Montserrat"/>
              <a:cs typeface="Montserrat"/>
              <a:sym typeface="Montserrat"/>
            </a:endParaRPr>
          </a:p>
          <a:p>
            <a:pPr marL="0" marR="0" lvl="0" indent="0" rtl="0">
              <a:lnSpc>
                <a:spcPct val="90000"/>
              </a:lnSpc>
              <a:spcBef>
                <a:spcPts val="1400"/>
              </a:spcBef>
              <a:spcAft>
                <a:spcPts val="0"/>
              </a:spcAft>
              <a:buNone/>
            </a:pPr>
            <a:endParaRPr sz="800">
              <a:solidFill>
                <a:srgbClr val="0000FF"/>
              </a:solidFill>
              <a:latin typeface="Montserrat"/>
              <a:ea typeface="Montserrat"/>
              <a:cs typeface="Montserrat"/>
              <a:sym typeface="Montserrat"/>
            </a:endParaRPr>
          </a:p>
          <a:p>
            <a:pPr marL="457200" marR="0" lvl="0" indent="-482600" rtl="0">
              <a:lnSpc>
                <a:spcPct val="90000"/>
              </a:lnSpc>
              <a:spcBef>
                <a:spcPts val="1400"/>
              </a:spcBef>
              <a:spcAft>
                <a:spcPts val="0"/>
              </a:spcAft>
              <a:buClr>
                <a:srgbClr val="980000"/>
              </a:buClr>
              <a:buSzPts val="4000"/>
              <a:buFont typeface="Montserrat"/>
              <a:buChar char="●"/>
            </a:pPr>
            <a:r>
              <a:rPr lang="en-US" sz="4000">
                <a:solidFill>
                  <a:srgbClr val="980000"/>
                </a:solidFill>
                <a:latin typeface="Montserrat"/>
                <a:ea typeface="Montserrat"/>
                <a:cs typeface="Montserrat"/>
                <a:sym typeface="Montserrat"/>
              </a:rPr>
              <a:t>Taking risks</a:t>
            </a:r>
            <a:endParaRPr sz="4000">
              <a:solidFill>
                <a:srgbClr val="98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800" b="1" i="0" u="none" strike="noStrike" cap="none">
                <a:solidFill>
                  <a:srgbClr val="00B050"/>
                </a:solidFill>
                <a:latin typeface="Montserrat"/>
                <a:ea typeface="Montserrat"/>
                <a:cs typeface="Montserrat"/>
                <a:sym typeface="Montserrat"/>
              </a:rPr>
              <a:t>Who is an entrepreneur?</a:t>
            </a:r>
            <a:endParaRPr b="1">
              <a:solidFill>
                <a:srgbClr val="00B050"/>
              </a:solidFill>
              <a:latin typeface="Montserrat"/>
              <a:ea typeface="Montserrat"/>
              <a:cs typeface="Montserrat"/>
              <a:sym typeface="Montserrat"/>
            </a:endParaRPr>
          </a:p>
        </p:txBody>
      </p:sp>
      <p:sp>
        <p:nvSpPr>
          <p:cNvPr id="236" name="Shape 236"/>
          <p:cNvSpPr txBox="1">
            <a:spLocks noGrp="1"/>
          </p:cNvSpPr>
          <p:nvPr>
            <p:ph type="body" idx="1"/>
          </p:nvPr>
        </p:nvSpPr>
        <p:spPr>
          <a:xfrm>
            <a:off x="825225" y="1998675"/>
            <a:ext cx="10330200" cy="4022700"/>
          </a:xfrm>
          <a:prstGeom prst="rect">
            <a:avLst/>
          </a:prstGeom>
          <a:noFill/>
          <a:ln>
            <a:noFill/>
          </a:ln>
        </p:spPr>
        <p:txBody>
          <a:bodyPr spcFirstLastPara="1" wrap="square" lIns="0" tIns="45700" rIns="0" bIns="45700" anchor="t" anchorCtr="0">
            <a:noAutofit/>
          </a:bodyPr>
          <a:lstStyle/>
          <a:p>
            <a:pPr marL="457200" marR="0" lvl="0" indent="-304800" algn="l" rtl="0">
              <a:lnSpc>
                <a:spcPct val="90000"/>
              </a:lnSpc>
              <a:spcBef>
                <a:spcPts val="1400"/>
              </a:spcBef>
              <a:spcAft>
                <a:spcPts val="0"/>
              </a:spcAft>
              <a:buClr>
                <a:schemeClr val="accent1"/>
              </a:buClr>
              <a:buSzPts val="2400"/>
              <a:buFont typeface="Calibri"/>
              <a:buNone/>
            </a:pPr>
            <a:endParaRPr sz="2700" i="0" u="none" strike="noStrike" cap="none">
              <a:solidFill>
                <a:srgbClr val="3F3F3F"/>
              </a:solidFill>
              <a:latin typeface="Montserrat"/>
              <a:ea typeface="Montserrat"/>
              <a:cs typeface="Montserrat"/>
              <a:sym typeface="Montserrat"/>
            </a:endParaRPr>
          </a:p>
          <a:p>
            <a:pPr marL="457200" marR="0" lvl="0" indent="-476250" algn="l" rtl="0">
              <a:lnSpc>
                <a:spcPct val="90000"/>
              </a:lnSpc>
              <a:spcBef>
                <a:spcPts val="1400"/>
              </a:spcBef>
              <a:spcAft>
                <a:spcPts val="0"/>
              </a:spcAft>
              <a:buClr>
                <a:schemeClr val="accent1"/>
              </a:buClr>
              <a:buSzPts val="2700"/>
              <a:buFont typeface="Montserrat"/>
              <a:buAutoNum type="arabicPeriod"/>
            </a:pPr>
            <a:r>
              <a:rPr lang="en-US" sz="2700" i="0" u="none" strike="noStrike" cap="none">
                <a:solidFill>
                  <a:srgbClr val="3F3F3F"/>
                </a:solidFill>
                <a:latin typeface="Montserrat"/>
                <a:ea typeface="Montserrat"/>
                <a:cs typeface="Montserrat"/>
                <a:sym typeface="Montserrat"/>
              </a:rPr>
              <a:t>List Three Successful Entrepreneurs in your country.</a:t>
            </a:r>
            <a:endParaRPr sz="2700">
              <a:latin typeface="Montserrat"/>
              <a:ea typeface="Montserrat"/>
              <a:cs typeface="Montserrat"/>
              <a:sym typeface="Montserrat"/>
            </a:endParaRPr>
          </a:p>
          <a:p>
            <a:pPr marL="457200" marR="0" lvl="0" indent="-304800" algn="l" rtl="0">
              <a:lnSpc>
                <a:spcPct val="90000"/>
              </a:lnSpc>
              <a:spcBef>
                <a:spcPts val="1400"/>
              </a:spcBef>
              <a:spcAft>
                <a:spcPts val="0"/>
              </a:spcAft>
              <a:buClr>
                <a:schemeClr val="accent1"/>
              </a:buClr>
              <a:buSzPts val="2400"/>
              <a:buFont typeface="Calibri"/>
              <a:buNone/>
            </a:pPr>
            <a:endParaRPr sz="2700" i="0" u="none" strike="noStrike" cap="none">
              <a:solidFill>
                <a:srgbClr val="3F3F3F"/>
              </a:solidFill>
              <a:latin typeface="Montserrat"/>
              <a:ea typeface="Montserrat"/>
              <a:cs typeface="Montserrat"/>
              <a:sym typeface="Montserrat"/>
            </a:endParaRPr>
          </a:p>
          <a:p>
            <a:pPr marL="457200" marR="0" lvl="0" indent="-476250" algn="l" rtl="0">
              <a:lnSpc>
                <a:spcPct val="90000"/>
              </a:lnSpc>
              <a:spcBef>
                <a:spcPts val="1400"/>
              </a:spcBef>
              <a:spcAft>
                <a:spcPts val="0"/>
              </a:spcAft>
              <a:buClr>
                <a:schemeClr val="accent1"/>
              </a:buClr>
              <a:buSzPts val="2700"/>
              <a:buFont typeface="Montserrat"/>
              <a:buAutoNum type="arabicPeriod"/>
            </a:pPr>
            <a:r>
              <a:rPr lang="en-US" sz="2700" i="0" u="none" strike="noStrike" cap="none">
                <a:solidFill>
                  <a:srgbClr val="3F3F3F"/>
                </a:solidFill>
                <a:latin typeface="Montserrat"/>
                <a:ea typeface="Montserrat"/>
                <a:cs typeface="Montserrat"/>
                <a:sym typeface="Montserrat"/>
              </a:rPr>
              <a:t>Write three attributes/qualities of each entrepreneur that have in part accounted for his/her success</a:t>
            </a:r>
            <a:endParaRPr sz="2700" i="0" u="none" strike="noStrike" cap="none">
              <a:solidFill>
                <a:srgbClr val="FF0000"/>
              </a:solidFill>
              <a:latin typeface="Montserrat"/>
              <a:ea typeface="Montserrat"/>
              <a:cs typeface="Montserrat"/>
              <a:sym typeface="Montserrat"/>
            </a:endParaRPr>
          </a:p>
          <a:p>
            <a:pPr marL="457200" marR="0" lvl="0" indent="-304800" algn="l" rtl="0">
              <a:lnSpc>
                <a:spcPct val="90000"/>
              </a:lnSpc>
              <a:spcBef>
                <a:spcPts val="1400"/>
              </a:spcBef>
              <a:spcAft>
                <a:spcPts val="0"/>
              </a:spcAft>
              <a:buClr>
                <a:schemeClr val="accent1"/>
              </a:buClr>
              <a:buSzPts val="2400"/>
              <a:buFont typeface="Calibri"/>
              <a:buNone/>
            </a:pPr>
            <a:endParaRPr sz="2700" i="0" u="none" strike="noStrike" cap="none">
              <a:solidFill>
                <a:srgbClr val="FF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800" b="1" i="0" u="none" strike="noStrike" cap="none">
                <a:solidFill>
                  <a:srgbClr val="00B050"/>
                </a:solidFill>
                <a:latin typeface="Montserrat"/>
                <a:ea typeface="Montserrat"/>
                <a:cs typeface="Montserrat"/>
                <a:sym typeface="Montserrat"/>
              </a:rPr>
              <a:t>Who is an entrepreneur?</a:t>
            </a:r>
            <a:endParaRPr sz="4800" b="1" i="0" u="none" strike="noStrike" cap="none">
              <a:solidFill>
                <a:srgbClr val="00B050"/>
              </a:solidFill>
              <a:latin typeface="Montserrat"/>
              <a:ea typeface="Montserrat"/>
              <a:cs typeface="Montserrat"/>
              <a:sym typeface="Montserrat"/>
            </a:endParaRPr>
          </a:p>
        </p:txBody>
      </p:sp>
      <p:sp>
        <p:nvSpPr>
          <p:cNvPr id="242" name="Shape 242"/>
          <p:cNvSpPr txBox="1">
            <a:spLocks noGrp="1"/>
          </p:cNvSpPr>
          <p:nvPr>
            <p:ph type="body" idx="1"/>
          </p:nvPr>
        </p:nvSpPr>
        <p:spPr>
          <a:xfrm>
            <a:off x="1096963" y="1846263"/>
            <a:ext cx="10058400" cy="4022725"/>
          </a:xfrm>
          <a:prstGeom prst="rect">
            <a:avLst/>
          </a:prstGeom>
          <a:noFill/>
          <a:ln>
            <a:noFill/>
          </a:ln>
        </p:spPr>
        <p:txBody>
          <a:bodyPr spcFirstLastPara="1" wrap="square" lIns="0" tIns="45700" rIns="0" bIns="45700" anchor="t" anchorCtr="0">
            <a:noAutofit/>
          </a:bodyPr>
          <a:lstStyle/>
          <a:p>
            <a:pPr marL="457200" marR="0" lvl="0" indent="-406400" algn="l" rtl="0">
              <a:lnSpc>
                <a:spcPct val="90000"/>
              </a:lnSpc>
              <a:spcBef>
                <a:spcPts val="0"/>
              </a:spcBef>
              <a:spcAft>
                <a:spcPts val="0"/>
              </a:spcAft>
              <a:buClr>
                <a:srgbClr val="404040"/>
              </a:buClr>
              <a:buSzPts val="2800"/>
              <a:buFont typeface="Montserrat"/>
              <a:buChar char="-"/>
            </a:pPr>
            <a:r>
              <a:rPr lang="en-US" sz="2800" i="0" u="none" strike="noStrike" cap="none">
                <a:solidFill>
                  <a:srgbClr val="404040"/>
                </a:solidFill>
                <a:latin typeface="Montserrat"/>
                <a:ea typeface="Montserrat"/>
                <a:cs typeface="Montserrat"/>
                <a:sym typeface="Montserrat"/>
              </a:rPr>
              <a:t>No single psychological model of entrepreneurship has been supported by research</a:t>
            </a:r>
            <a:endParaRPr>
              <a:latin typeface="Montserrat"/>
              <a:ea typeface="Montserrat"/>
              <a:cs typeface="Montserrat"/>
              <a:sym typeface="Montserrat"/>
            </a:endParaRPr>
          </a:p>
          <a:p>
            <a:pPr marL="457200" marR="0" lvl="0" indent="-406400" algn="l" rtl="0">
              <a:lnSpc>
                <a:spcPct val="90000"/>
              </a:lnSpc>
              <a:spcBef>
                <a:spcPts val="0"/>
              </a:spcBef>
              <a:spcAft>
                <a:spcPts val="0"/>
              </a:spcAft>
              <a:buClr>
                <a:srgbClr val="404040"/>
              </a:buClr>
              <a:buSzPts val="2800"/>
              <a:buFont typeface="Montserrat"/>
              <a:buChar char="-"/>
            </a:pPr>
            <a:r>
              <a:rPr lang="en-US" sz="2800" i="0" u="none" strike="noStrike" cap="none">
                <a:solidFill>
                  <a:srgbClr val="404040"/>
                </a:solidFill>
                <a:latin typeface="Montserrat"/>
                <a:ea typeface="Montserrat"/>
                <a:cs typeface="Montserrat"/>
                <a:sym typeface="Montserrat"/>
              </a:rPr>
              <a:t>But, behavioral scientists, venture capitalists, investors, and entrepreneurs agree that success of the venture will depend a great deal upon the talent and behavior of the lead entrepreneur and his or her team</a:t>
            </a:r>
            <a:endParaRPr>
              <a:latin typeface="Montserrat"/>
              <a:ea typeface="Montserrat"/>
              <a:cs typeface="Montserrat"/>
              <a:sym typeface="Montserrat"/>
            </a:endParaRPr>
          </a:p>
          <a:p>
            <a:pPr marL="457200" marR="0" lvl="0" indent="-406400" algn="l" rtl="0">
              <a:lnSpc>
                <a:spcPct val="90000"/>
              </a:lnSpc>
              <a:spcBef>
                <a:spcPts val="0"/>
              </a:spcBef>
              <a:spcAft>
                <a:spcPts val="0"/>
              </a:spcAft>
              <a:buClr>
                <a:srgbClr val="404040"/>
              </a:buClr>
              <a:buSzPts val="2800"/>
              <a:buFont typeface="Montserrat"/>
              <a:buChar char="-"/>
            </a:pPr>
            <a:r>
              <a:rPr lang="en-US" sz="2800" i="0" u="none" strike="noStrike" cap="none">
                <a:solidFill>
                  <a:srgbClr val="404040"/>
                </a:solidFill>
                <a:latin typeface="Montserrat"/>
                <a:ea typeface="Montserrat"/>
                <a:cs typeface="Montserrat"/>
                <a:sym typeface="Montserrat"/>
              </a:rPr>
              <a:t>Myths still exist about entrepreneurs and entrepreneurship</a:t>
            </a:r>
            <a:endParaRPr>
              <a:latin typeface="Montserrat"/>
              <a:ea typeface="Montserrat"/>
              <a:cs typeface="Montserrat"/>
              <a:sym typeface="Montserrat"/>
            </a:endParaRPr>
          </a:p>
          <a:p>
            <a:pPr marL="90488" marR="0" lvl="0" indent="36511" algn="l" rtl="0">
              <a:lnSpc>
                <a:spcPct val="90000"/>
              </a:lnSpc>
              <a:spcBef>
                <a:spcPts val="1400"/>
              </a:spcBef>
              <a:spcAft>
                <a:spcPts val="0"/>
              </a:spcAft>
              <a:buClr>
                <a:schemeClr val="accent1"/>
              </a:buClr>
              <a:buSzPts val="2000"/>
              <a:buFont typeface="Calibri"/>
              <a:buNone/>
            </a:pPr>
            <a:endParaRPr sz="2000" i="0" u="none" strike="noStrike" cap="none">
              <a:solidFill>
                <a:srgbClr val="40404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097280" y="286603"/>
            <a:ext cx="9459300" cy="14508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b="1">
                <a:solidFill>
                  <a:srgbClr val="00B050"/>
                </a:solidFill>
                <a:latin typeface="Montserrat"/>
                <a:ea typeface="Montserrat"/>
                <a:cs typeface="Montserrat"/>
                <a:sym typeface="Montserrat"/>
              </a:rPr>
              <a:t>Who is an Entrepreneur?</a:t>
            </a:r>
            <a:endParaRPr b="1">
              <a:solidFill>
                <a:srgbClr val="00B050"/>
              </a:solidFill>
              <a:latin typeface="Montserrat"/>
              <a:ea typeface="Montserrat"/>
              <a:cs typeface="Montserrat"/>
              <a:sym typeface="Montserrat"/>
            </a:endParaRPr>
          </a:p>
        </p:txBody>
      </p:sp>
      <p:sp>
        <p:nvSpPr>
          <p:cNvPr id="248" name="Shape 248"/>
          <p:cNvSpPr txBox="1">
            <a:spLocks noGrp="1"/>
          </p:cNvSpPr>
          <p:nvPr>
            <p:ph type="body" idx="1"/>
          </p:nvPr>
        </p:nvSpPr>
        <p:spPr>
          <a:xfrm>
            <a:off x="754100" y="1846275"/>
            <a:ext cx="10685400" cy="4022700"/>
          </a:xfrm>
          <a:prstGeom prst="rect">
            <a:avLst/>
          </a:prstGeom>
        </p:spPr>
        <p:txBody>
          <a:bodyPr spcFirstLastPara="1" wrap="square" lIns="0" tIns="45700" rIns="0" bIns="45700" anchor="t" anchorCtr="0">
            <a:noAutofit/>
          </a:bodyPr>
          <a:lstStyle/>
          <a:p>
            <a:pPr marL="0" lvl="0" indent="0">
              <a:spcBef>
                <a:spcPts val="1200"/>
              </a:spcBef>
              <a:spcAft>
                <a:spcPts val="200"/>
              </a:spcAft>
              <a:buNone/>
            </a:pPr>
            <a:r>
              <a:rPr lang="en-US" sz="3300" b="1">
                <a:solidFill>
                  <a:srgbClr val="222222"/>
                </a:solidFill>
                <a:highlight>
                  <a:srgbClr val="FFFFFF"/>
                </a:highlight>
                <a:latin typeface="Montserrat"/>
                <a:ea typeface="Montserrat"/>
                <a:cs typeface="Montserrat"/>
                <a:sym typeface="Montserrat"/>
              </a:rPr>
              <a:t>Someone</a:t>
            </a:r>
            <a:r>
              <a:rPr lang="en-US" sz="3300">
                <a:solidFill>
                  <a:srgbClr val="222222"/>
                </a:solidFill>
                <a:highlight>
                  <a:srgbClr val="FFFFFF"/>
                </a:highlight>
                <a:latin typeface="Montserrat"/>
                <a:ea typeface="Montserrat"/>
                <a:cs typeface="Montserrat"/>
                <a:sym typeface="Montserrat"/>
              </a:rPr>
              <a:t> who exercises initiative by organizing a venture to take benefit of an opportunity and, as the decision maker, decides what, how, and how much of a good or service will be produced. An entrepreneur supplies risk capital as a risk taker, and monitors and controls the business activities.</a:t>
            </a:r>
            <a:endParaRPr sz="330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40275" y="2307025"/>
            <a:ext cx="11041200" cy="20823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z="6000" b="1">
                <a:solidFill>
                  <a:srgbClr val="FFFFFF"/>
                </a:solidFill>
                <a:latin typeface="Montserrat"/>
                <a:ea typeface="Montserrat"/>
                <a:cs typeface="Montserrat"/>
                <a:sym typeface="Montserrat"/>
              </a:rPr>
              <a:t>The key attribute of an entrepreneur is…???</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40275" y="2307025"/>
            <a:ext cx="11041200" cy="208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b="1">
                <a:solidFill>
                  <a:srgbClr val="FFFFFF"/>
                </a:solidFill>
                <a:latin typeface="Montserrat"/>
                <a:ea typeface="Montserrat"/>
                <a:cs typeface="Montserrat"/>
                <a:sym typeface="Montserrat"/>
              </a:rPr>
              <a:t>PASSION!	</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40275" y="2307025"/>
            <a:ext cx="11041200" cy="3035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z="6000" b="1">
                <a:solidFill>
                  <a:srgbClr val="FFFFFF"/>
                </a:solidFill>
                <a:latin typeface="Montserrat"/>
                <a:ea typeface="Montserrat"/>
                <a:cs typeface="Montserrat"/>
                <a:sym typeface="Montserrat"/>
              </a:rPr>
              <a:t>After having passion, an entrepreneur must begin with…?</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40275" y="2307025"/>
            <a:ext cx="11041200" cy="208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b="1">
                <a:solidFill>
                  <a:srgbClr val="FFFFFF"/>
                </a:solidFill>
                <a:latin typeface="Montserrat"/>
                <a:ea typeface="Montserrat"/>
                <a:cs typeface="Montserrat"/>
                <a:sym typeface="Montserrat"/>
              </a:rPr>
              <a:t>NEED!	</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097275" y="286600"/>
            <a:ext cx="103422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b="1">
                <a:solidFill>
                  <a:srgbClr val="00B050"/>
                </a:solidFill>
                <a:latin typeface="Montserrat"/>
                <a:ea typeface="Montserrat"/>
                <a:cs typeface="Montserrat"/>
                <a:sym typeface="Montserrat"/>
              </a:rPr>
              <a:t>Critical Skills for Entrepreneurs</a:t>
            </a:r>
            <a:endParaRPr b="1">
              <a:solidFill>
                <a:srgbClr val="00B050"/>
              </a:solidFill>
              <a:latin typeface="Montserrat"/>
              <a:ea typeface="Montserrat"/>
              <a:cs typeface="Montserrat"/>
              <a:sym typeface="Montserrat"/>
            </a:endParaRPr>
          </a:p>
        </p:txBody>
      </p:sp>
      <p:sp>
        <p:nvSpPr>
          <p:cNvPr id="274" name="Shape 274"/>
          <p:cNvSpPr txBox="1">
            <a:spLocks noGrp="1"/>
          </p:cNvSpPr>
          <p:nvPr>
            <p:ph type="body" idx="1"/>
          </p:nvPr>
        </p:nvSpPr>
        <p:spPr>
          <a:xfrm>
            <a:off x="503050" y="1846275"/>
            <a:ext cx="11112300" cy="4022700"/>
          </a:xfrm>
          <a:prstGeom prst="rect">
            <a:avLst/>
          </a:prstGeom>
          <a:noFill/>
          <a:ln>
            <a:noFill/>
          </a:ln>
        </p:spPr>
        <p:txBody>
          <a:bodyPr spcFirstLastPara="1" wrap="square" lIns="0" tIns="45700" rIns="0" bIns="45700" anchor="t" anchorCtr="0">
            <a:noAutofit/>
          </a:bodyPr>
          <a:lstStyle/>
          <a:p>
            <a:pPr marL="90487" marR="0" lvl="0" indent="-90487" algn="l" rtl="0">
              <a:lnSpc>
                <a:spcPct val="90000"/>
              </a:lnSpc>
              <a:spcBef>
                <a:spcPts val="0"/>
              </a:spcBef>
              <a:spcAft>
                <a:spcPts val="0"/>
              </a:spcAft>
              <a:buClr>
                <a:schemeClr val="accent1"/>
              </a:buClr>
              <a:buSzPts val="2800"/>
              <a:buFont typeface="Montserrat"/>
              <a:buChar char=" "/>
            </a:pPr>
            <a:r>
              <a:rPr lang="en-US" sz="2800" i="0" u="none" strike="noStrike" cap="none">
                <a:solidFill>
                  <a:srgbClr val="404040"/>
                </a:solidFill>
                <a:latin typeface="Montserrat"/>
                <a:ea typeface="Montserrat"/>
                <a:cs typeface="Montserrat"/>
                <a:sym typeface="Montserrat"/>
              </a:rPr>
              <a:t>The Discovery Skills :</a:t>
            </a:r>
            <a:endParaRPr sz="2800" i="0" u="none" strike="noStrike" cap="none">
              <a:solidFill>
                <a:srgbClr val="404040"/>
              </a:solidFill>
              <a:latin typeface="Montserrat"/>
              <a:ea typeface="Montserrat"/>
              <a:cs typeface="Montserrat"/>
              <a:sym typeface="Montserrat"/>
            </a:endParaRPr>
          </a:p>
          <a:p>
            <a:pPr marL="90488" marR="0" lvl="0" indent="-90488" algn="l" rtl="0">
              <a:lnSpc>
                <a:spcPct val="90000"/>
              </a:lnSpc>
              <a:spcBef>
                <a:spcPts val="0"/>
              </a:spcBef>
              <a:spcAft>
                <a:spcPts val="0"/>
              </a:spcAft>
              <a:buClr>
                <a:schemeClr val="accent1"/>
              </a:buClr>
              <a:buSzPts val="2800"/>
              <a:buFont typeface="Montserrat"/>
              <a:buChar char=" "/>
            </a:pPr>
            <a:endParaRPr sz="2800">
              <a:latin typeface="Montserrat"/>
              <a:ea typeface="Montserrat"/>
              <a:cs typeface="Montserrat"/>
              <a:sym typeface="Montserrat"/>
            </a:endParaRPr>
          </a:p>
          <a:p>
            <a:pPr marL="382588" marR="0" lvl="1" indent="-182563" algn="l" rtl="0">
              <a:lnSpc>
                <a:spcPct val="90000"/>
              </a:lnSpc>
              <a:spcBef>
                <a:spcPts val="400"/>
              </a:spcBef>
              <a:spcAft>
                <a:spcPts val="0"/>
              </a:spcAft>
              <a:buClr>
                <a:schemeClr val="accent1"/>
              </a:buClr>
              <a:buSzPts val="2600"/>
              <a:buFont typeface="Montserrat"/>
              <a:buChar char="➢"/>
            </a:pPr>
            <a:r>
              <a:rPr lang="en-US" sz="2600" i="0" u="none" strike="noStrike" cap="none">
                <a:solidFill>
                  <a:srgbClr val="404040"/>
                </a:solidFill>
                <a:latin typeface="Montserrat"/>
                <a:ea typeface="Montserrat"/>
                <a:cs typeface="Montserrat"/>
                <a:sym typeface="Montserrat"/>
              </a:rPr>
              <a:t>Associating</a:t>
            </a:r>
            <a:endParaRPr>
              <a:latin typeface="Montserrat"/>
              <a:ea typeface="Montserrat"/>
              <a:cs typeface="Montserrat"/>
              <a:sym typeface="Montserrat"/>
            </a:endParaRPr>
          </a:p>
          <a:p>
            <a:pPr marL="382588" marR="0" lvl="1" indent="-182563" algn="l" rtl="0">
              <a:lnSpc>
                <a:spcPct val="90000"/>
              </a:lnSpc>
              <a:spcBef>
                <a:spcPts val="600"/>
              </a:spcBef>
              <a:spcAft>
                <a:spcPts val="0"/>
              </a:spcAft>
              <a:buClr>
                <a:schemeClr val="accent1"/>
              </a:buClr>
              <a:buSzPts val="2600"/>
              <a:buFont typeface="Montserrat"/>
              <a:buChar char="➢"/>
            </a:pPr>
            <a:r>
              <a:rPr lang="en-US" sz="2600" i="0" u="none" strike="noStrike" cap="none">
                <a:solidFill>
                  <a:srgbClr val="404040"/>
                </a:solidFill>
                <a:latin typeface="Montserrat"/>
                <a:ea typeface="Montserrat"/>
                <a:cs typeface="Montserrat"/>
                <a:sym typeface="Montserrat"/>
              </a:rPr>
              <a:t>Questioning </a:t>
            </a:r>
            <a:endParaRPr>
              <a:latin typeface="Montserrat"/>
              <a:ea typeface="Montserrat"/>
              <a:cs typeface="Montserrat"/>
              <a:sym typeface="Montserrat"/>
            </a:endParaRPr>
          </a:p>
          <a:p>
            <a:pPr marL="382588" marR="0" lvl="1" indent="-182563" algn="l" rtl="0">
              <a:lnSpc>
                <a:spcPct val="90000"/>
              </a:lnSpc>
              <a:spcBef>
                <a:spcPts val="600"/>
              </a:spcBef>
              <a:spcAft>
                <a:spcPts val="0"/>
              </a:spcAft>
              <a:buClr>
                <a:schemeClr val="accent1"/>
              </a:buClr>
              <a:buSzPts val="2600"/>
              <a:buFont typeface="Montserrat"/>
              <a:buChar char="➢"/>
            </a:pPr>
            <a:r>
              <a:rPr lang="en-US" sz="2600" i="0" u="none" strike="noStrike" cap="none">
                <a:solidFill>
                  <a:srgbClr val="404040"/>
                </a:solidFill>
                <a:latin typeface="Montserrat"/>
                <a:ea typeface="Montserrat"/>
                <a:cs typeface="Montserrat"/>
                <a:sym typeface="Montserrat"/>
              </a:rPr>
              <a:t>Observing</a:t>
            </a:r>
            <a:endParaRPr>
              <a:latin typeface="Montserrat"/>
              <a:ea typeface="Montserrat"/>
              <a:cs typeface="Montserrat"/>
              <a:sym typeface="Montserrat"/>
            </a:endParaRPr>
          </a:p>
          <a:p>
            <a:pPr marL="382588" marR="0" lvl="1" indent="-182563" algn="l" rtl="0">
              <a:lnSpc>
                <a:spcPct val="90000"/>
              </a:lnSpc>
              <a:spcBef>
                <a:spcPts val="600"/>
              </a:spcBef>
              <a:spcAft>
                <a:spcPts val="0"/>
              </a:spcAft>
              <a:buClr>
                <a:schemeClr val="accent1"/>
              </a:buClr>
              <a:buSzPts val="2600"/>
              <a:buFont typeface="Montserrat"/>
              <a:buChar char="➢"/>
            </a:pPr>
            <a:r>
              <a:rPr lang="en-US" sz="2600" i="0" u="none" strike="noStrike" cap="none">
                <a:solidFill>
                  <a:srgbClr val="404040"/>
                </a:solidFill>
                <a:latin typeface="Montserrat"/>
                <a:ea typeface="Montserrat"/>
                <a:cs typeface="Montserrat"/>
                <a:sym typeface="Montserrat"/>
              </a:rPr>
              <a:t>Experimenting</a:t>
            </a:r>
            <a:endParaRPr>
              <a:latin typeface="Montserrat"/>
              <a:ea typeface="Montserrat"/>
              <a:cs typeface="Montserrat"/>
              <a:sym typeface="Montserrat"/>
            </a:endParaRPr>
          </a:p>
          <a:p>
            <a:pPr marL="382588" marR="0" lvl="1" indent="-182563" algn="l" rtl="0">
              <a:lnSpc>
                <a:spcPct val="90000"/>
              </a:lnSpc>
              <a:spcBef>
                <a:spcPts val="600"/>
              </a:spcBef>
              <a:spcAft>
                <a:spcPts val="0"/>
              </a:spcAft>
              <a:buClr>
                <a:schemeClr val="accent1"/>
              </a:buClr>
              <a:buSzPts val="2600"/>
              <a:buFont typeface="Montserrat"/>
              <a:buChar char="➢"/>
            </a:pPr>
            <a:r>
              <a:rPr lang="en-US" sz="2600" i="0" u="none" strike="noStrike" cap="none">
                <a:solidFill>
                  <a:srgbClr val="404040"/>
                </a:solidFill>
                <a:latin typeface="Montserrat"/>
                <a:ea typeface="Montserrat"/>
                <a:cs typeface="Montserrat"/>
                <a:sym typeface="Montserrat"/>
              </a:rPr>
              <a:t>Networking</a:t>
            </a:r>
            <a:endParaRPr>
              <a:latin typeface="Montserrat"/>
              <a:ea typeface="Montserrat"/>
              <a:cs typeface="Montserrat"/>
              <a:sym typeface="Montserrat"/>
            </a:endParaRPr>
          </a:p>
          <a:p>
            <a:pPr marL="90488" marR="0" lvl="0" indent="-90488" algn="l" rtl="0">
              <a:lnSpc>
                <a:spcPct val="90000"/>
              </a:lnSpc>
              <a:spcBef>
                <a:spcPts val="1600"/>
              </a:spcBef>
              <a:spcAft>
                <a:spcPts val="0"/>
              </a:spcAft>
              <a:buClr>
                <a:schemeClr val="accent1"/>
              </a:buClr>
              <a:buSzPts val="2800"/>
              <a:buFont typeface="Montserrat"/>
              <a:buChar char="➢"/>
            </a:pPr>
            <a:r>
              <a:rPr lang="en-US" sz="2800" i="0" u="none" strike="noStrike" cap="none">
                <a:solidFill>
                  <a:srgbClr val="404040"/>
                </a:solidFill>
                <a:latin typeface="Montserrat"/>
                <a:ea typeface="Montserrat"/>
                <a:cs typeface="Montserrat"/>
                <a:sym typeface="Montserrat"/>
              </a:rPr>
              <a:t>They use these skills to Innovate and Grow their Businesses</a:t>
            </a:r>
            <a:endParaRPr>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800" b="1" i="0" u="none" strike="noStrike" cap="none">
                <a:solidFill>
                  <a:srgbClr val="00B050"/>
                </a:solidFill>
                <a:latin typeface="Montserrat"/>
                <a:ea typeface="Montserrat"/>
                <a:cs typeface="Montserrat"/>
                <a:sym typeface="Montserrat"/>
              </a:rPr>
              <a:t>The entrepreneurial process</a:t>
            </a:r>
            <a:endParaRPr sz="4800" b="1" i="0" u="none" strike="noStrike" cap="none">
              <a:solidFill>
                <a:srgbClr val="00B050"/>
              </a:solidFill>
              <a:latin typeface="Montserrat"/>
              <a:ea typeface="Montserrat"/>
              <a:cs typeface="Montserrat"/>
              <a:sym typeface="Montserrat"/>
            </a:endParaRPr>
          </a:p>
        </p:txBody>
      </p:sp>
      <p:sp>
        <p:nvSpPr>
          <p:cNvPr id="280" name="Shape 280"/>
          <p:cNvSpPr txBox="1">
            <a:spLocks noGrp="1"/>
          </p:cNvSpPr>
          <p:nvPr>
            <p:ph type="body" idx="1"/>
          </p:nvPr>
        </p:nvSpPr>
        <p:spPr>
          <a:xfrm>
            <a:off x="811000" y="1846275"/>
            <a:ext cx="10344300" cy="4022700"/>
          </a:xfrm>
          <a:prstGeom prst="rect">
            <a:avLst/>
          </a:prstGeom>
          <a:noFill/>
          <a:ln>
            <a:noFill/>
          </a:ln>
        </p:spPr>
        <p:txBody>
          <a:bodyPr spcFirstLastPara="1" wrap="square" lIns="0" tIns="45700" rIns="0" bIns="45700" anchor="t" anchorCtr="0">
            <a:noAutofit/>
          </a:bodyPr>
          <a:lstStyle/>
          <a:p>
            <a:pPr marL="90488" marR="0" lvl="0" indent="-173038" algn="l" rtl="0">
              <a:lnSpc>
                <a:spcPct val="90000"/>
              </a:lnSpc>
              <a:spcBef>
                <a:spcPts val="0"/>
              </a:spcBef>
              <a:spcAft>
                <a:spcPts val="0"/>
              </a:spcAft>
              <a:buClr>
                <a:schemeClr val="accent1"/>
              </a:buClr>
              <a:buSzPts val="3300"/>
              <a:buFont typeface="Montserrat"/>
              <a:buChar char="•"/>
            </a:pPr>
            <a:r>
              <a:rPr lang="en-US" sz="3300">
                <a:latin typeface="Montserrat"/>
                <a:ea typeface="Montserrat"/>
                <a:cs typeface="Montserrat"/>
                <a:sym typeface="Montserrat"/>
              </a:rPr>
              <a:t>  </a:t>
            </a:r>
            <a:r>
              <a:rPr lang="en-US" sz="3300" i="0" u="none" strike="noStrike" cap="none">
                <a:solidFill>
                  <a:srgbClr val="404040"/>
                </a:solidFill>
                <a:latin typeface="Montserrat"/>
                <a:ea typeface="Montserrat"/>
                <a:cs typeface="Montserrat"/>
                <a:sym typeface="Montserrat"/>
              </a:rPr>
              <a:t>Deciding to become an entrepreneur</a:t>
            </a:r>
            <a:endParaRPr sz="3300">
              <a:latin typeface="Montserrat"/>
              <a:ea typeface="Montserrat"/>
              <a:cs typeface="Montserrat"/>
              <a:sym typeface="Montserrat"/>
            </a:endParaRPr>
          </a:p>
          <a:p>
            <a:pPr marL="90488" marR="0" lvl="0" indent="-173038" algn="l" rtl="0">
              <a:lnSpc>
                <a:spcPct val="90000"/>
              </a:lnSpc>
              <a:spcBef>
                <a:spcPts val="1200"/>
              </a:spcBef>
              <a:spcAft>
                <a:spcPts val="0"/>
              </a:spcAft>
              <a:buClr>
                <a:schemeClr val="accent1"/>
              </a:buClr>
              <a:buSzPts val="3300"/>
              <a:buFont typeface="Montserrat"/>
              <a:buChar char="•"/>
            </a:pPr>
            <a:r>
              <a:rPr lang="en-US" sz="3300" i="0" u="none" strike="noStrike" cap="none">
                <a:solidFill>
                  <a:srgbClr val="404040"/>
                </a:solidFill>
                <a:latin typeface="Montserrat"/>
                <a:ea typeface="Montserrat"/>
                <a:cs typeface="Montserrat"/>
                <a:sym typeface="Montserrat"/>
              </a:rPr>
              <a:t>  Coming up with successful business ideas</a:t>
            </a:r>
            <a:endParaRPr sz="3300">
              <a:latin typeface="Montserrat"/>
              <a:ea typeface="Montserrat"/>
              <a:cs typeface="Montserrat"/>
              <a:sym typeface="Montserrat"/>
            </a:endParaRPr>
          </a:p>
          <a:p>
            <a:pPr marL="90487" marR="0" lvl="0" indent="-173037" algn="l" rtl="0">
              <a:lnSpc>
                <a:spcPct val="90000"/>
              </a:lnSpc>
              <a:spcBef>
                <a:spcPts val="1200"/>
              </a:spcBef>
              <a:spcAft>
                <a:spcPts val="0"/>
              </a:spcAft>
              <a:buClr>
                <a:schemeClr val="accent1"/>
              </a:buClr>
              <a:buSzPts val="3300"/>
              <a:buFont typeface="Montserrat"/>
              <a:buChar char="•"/>
            </a:pPr>
            <a:r>
              <a:rPr lang="en-US" sz="3300" i="0" u="none" strike="noStrike" cap="none">
                <a:solidFill>
                  <a:srgbClr val="404040"/>
                </a:solidFill>
                <a:latin typeface="Montserrat"/>
                <a:ea typeface="Montserrat"/>
                <a:cs typeface="Montserrat"/>
                <a:sym typeface="Montserrat"/>
              </a:rPr>
              <a:t>  Transforming an idea into an  entrepreneurial</a:t>
            </a:r>
            <a:endParaRPr sz="3300">
              <a:latin typeface="Montserrat"/>
              <a:ea typeface="Montserrat"/>
              <a:cs typeface="Montserrat"/>
              <a:sym typeface="Montserrat"/>
            </a:endParaRPr>
          </a:p>
          <a:p>
            <a:pPr marL="0" marR="0" lvl="0" indent="0" algn="l" rtl="0">
              <a:lnSpc>
                <a:spcPct val="90000"/>
              </a:lnSpc>
              <a:spcBef>
                <a:spcPts val="1200"/>
              </a:spcBef>
              <a:spcAft>
                <a:spcPts val="0"/>
              </a:spcAft>
              <a:buNone/>
            </a:pPr>
            <a:r>
              <a:rPr lang="en-US" sz="3300">
                <a:latin typeface="Montserrat"/>
                <a:ea typeface="Montserrat"/>
                <a:cs typeface="Montserrat"/>
                <a:sym typeface="Montserrat"/>
              </a:rPr>
              <a:t>       </a:t>
            </a:r>
            <a:r>
              <a:rPr lang="en-US" sz="3300" i="0" u="none" strike="noStrike" cap="none">
                <a:solidFill>
                  <a:srgbClr val="404040"/>
                </a:solidFill>
                <a:latin typeface="Montserrat"/>
                <a:ea typeface="Montserrat"/>
                <a:cs typeface="Montserrat"/>
                <a:sym typeface="Montserrat"/>
              </a:rPr>
              <a:t>firm</a:t>
            </a:r>
            <a:endParaRPr sz="3300">
              <a:latin typeface="Montserrat"/>
              <a:ea typeface="Montserrat"/>
              <a:cs typeface="Montserrat"/>
              <a:sym typeface="Montserrat"/>
            </a:endParaRPr>
          </a:p>
          <a:p>
            <a:pPr marL="90487" marR="0" lvl="0" indent="-173037" algn="l" rtl="0">
              <a:lnSpc>
                <a:spcPct val="90000"/>
              </a:lnSpc>
              <a:spcBef>
                <a:spcPts val="1200"/>
              </a:spcBef>
              <a:spcAft>
                <a:spcPts val="0"/>
              </a:spcAft>
              <a:buClr>
                <a:schemeClr val="accent1"/>
              </a:buClr>
              <a:buSzPts val="3300"/>
              <a:buFont typeface="Montserrat"/>
              <a:buChar char="•"/>
            </a:pPr>
            <a:r>
              <a:rPr lang="en-US" sz="3300" i="0" u="none" strike="noStrike" cap="none">
                <a:solidFill>
                  <a:srgbClr val="404040"/>
                </a:solidFill>
                <a:latin typeface="Montserrat"/>
                <a:ea typeface="Montserrat"/>
                <a:cs typeface="Montserrat"/>
                <a:sym typeface="Montserrat"/>
              </a:rPr>
              <a:t> Managing and growing the entrepreneurial</a:t>
            </a:r>
            <a:endParaRPr sz="3300">
              <a:latin typeface="Montserrat"/>
              <a:ea typeface="Montserrat"/>
              <a:cs typeface="Montserrat"/>
              <a:sym typeface="Montserrat"/>
            </a:endParaRPr>
          </a:p>
          <a:p>
            <a:pPr marL="0" marR="0" lvl="0" indent="0" algn="l" rtl="0">
              <a:lnSpc>
                <a:spcPct val="90000"/>
              </a:lnSpc>
              <a:spcBef>
                <a:spcPts val="1200"/>
              </a:spcBef>
              <a:spcAft>
                <a:spcPts val="0"/>
              </a:spcAft>
              <a:buNone/>
            </a:pPr>
            <a:r>
              <a:rPr lang="en-US" sz="3300">
                <a:latin typeface="Montserrat"/>
                <a:ea typeface="Montserrat"/>
                <a:cs typeface="Montserrat"/>
                <a:sym typeface="Montserrat"/>
              </a:rPr>
              <a:t>     </a:t>
            </a:r>
            <a:r>
              <a:rPr lang="en-US" sz="3300" i="0" u="none" strike="noStrike" cap="none">
                <a:solidFill>
                  <a:srgbClr val="404040"/>
                </a:solidFill>
                <a:latin typeface="Montserrat"/>
                <a:ea typeface="Montserrat"/>
                <a:cs typeface="Montserrat"/>
                <a:sym typeface="Montserrat"/>
              </a:rPr>
              <a:t>firm</a:t>
            </a:r>
            <a:endParaRPr sz="3300">
              <a:latin typeface="Montserrat"/>
              <a:ea typeface="Montserrat"/>
              <a:cs typeface="Montserrat"/>
              <a:sym typeface="Montserrat"/>
            </a:endParaRPr>
          </a:p>
          <a:p>
            <a:pPr marL="90488" marR="0" lvl="0" indent="36511" algn="l" rtl="0">
              <a:lnSpc>
                <a:spcPct val="90000"/>
              </a:lnSpc>
              <a:spcBef>
                <a:spcPts val="1400"/>
              </a:spcBef>
              <a:spcAft>
                <a:spcPts val="0"/>
              </a:spcAft>
              <a:buClr>
                <a:schemeClr val="accent1"/>
              </a:buClr>
              <a:buSzPts val="2000"/>
              <a:buFont typeface="Calibri"/>
              <a:buNone/>
            </a:pPr>
            <a:endParaRPr sz="3300" i="0" u="none" strike="noStrike" cap="none">
              <a:solidFill>
                <a:srgbClr val="40404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idx="4294967295"/>
          </p:nvPr>
        </p:nvSpPr>
        <p:spPr>
          <a:xfrm>
            <a:off x="989233" y="72500"/>
            <a:ext cx="10204800" cy="1023900"/>
          </a:xfrm>
          <a:prstGeom prst="rect">
            <a:avLst/>
          </a:prstGeom>
        </p:spPr>
        <p:txBody>
          <a:bodyPr spcFirstLastPara="1" wrap="square" lIns="121900" tIns="121900" rIns="121900" bIns="121900" anchor="t" anchorCtr="0">
            <a:noAutofit/>
          </a:bodyPr>
          <a:lstStyle/>
          <a:p>
            <a:pPr marL="0" lvl="0" indent="0" rtl="0">
              <a:spcBef>
                <a:spcPts val="0"/>
              </a:spcBef>
              <a:spcAft>
                <a:spcPts val="2100"/>
              </a:spcAft>
              <a:buNone/>
            </a:pPr>
            <a:r>
              <a:rPr lang="en-US" sz="4800" dirty="0">
                <a:solidFill>
                  <a:schemeClr val="tx2"/>
                </a:solidFill>
                <a:latin typeface="Montserrat"/>
                <a:ea typeface="Montserrat"/>
                <a:cs typeface="Montserrat"/>
                <a:sym typeface="Montserrat"/>
              </a:rPr>
              <a:t>Learning Objectives: </a:t>
            </a:r>
            <a:endParaRPr sz="3200" dirty="0">
              <a:solidFill>
                <a:schemeClr val="tx2"/>
              </a:solidFill>
              <a:latin typeface="Montserrat"/>
              <a:ea typeface="Montserrat"/>
              <a:cs typeface="Montserrat"/>
              <a:sym typeface="Montserrat"/>
            </a:endParaRPr>
          </a:p>
        </p:txBody>
      </p:sp>
      <p:sp>
        <p:nvSpPr>
          <p:cNvPr id="177" name="Shape 177"/>
          <p:cNvSpPr txBox="1">
            <a:spLocks noGrp="1"/>
          </p:cNvSpPr>
          <p:nvPr>
            <p:ph type="title" idx="4294967295"/>
          </p:nvPr>
        </p:nvSpPr>
        <p:spPr>
          <a:xfrm>
            <a:off x="349633" y="1230300"/>
            <a:ext cx="11484000" cy="5271300"/>
          </a:xfrm>
          <a:prstGeom prst="rect">
            <a:avLst/>
          </a:prstGeom>
        </p:spPr>
        <p:txBody>
          <a:bodyPr spcFirstLastPara="1" wrap="square" lIns="121900" tIns="121900" rIns="121900" bIns="121900" anchor="t" anchorCtr="0">
            <a:noAutofit/>
          </a:bodyPr>
          <a:lstStyle/>
          <a:p>
            <a:pPr marL="948689" lvl="1" indent="-421639" rtl="0">
              <a:lnSpc>
                <a:spcPct val="70000"/>
              </a:lnSpc>
              <a:spcBef>
                <a:spcPts val="200"/>
              </a:spcBef>
              <a:spcAft>
                <a:spcPts val="0"/>
              </a:spcAft>
              <a:buClr>
                <a:srgbClr val="262626"/>
              </a:buClr>
              <a:buSzPts val="4000"/>
              <a:buFont typeface="Montserrat"/>
              <a:buChar char="▪"/>
            </a:pPr>
            <a:r>
              <a:rPr lang="en-US" b="0" dirty="0">
                <a:solidFill>
                  <a:srgbClr val="262626"/>
                </a:solidFill>
                <a:latin typeface="Montserrat"/>
                <a:ea typeface="Montserrat"/>
                <a:cs typeface="Montserrat"/>
                <a:sym typeface="Montserrat"/>
              </a:rPr>
              <a:t>Learn about entrepreneurship, entrepreneurs and the entrepreneurial process</a:t>
            </a:r>
            <a:endParaRPr b="0" dirty="0">
              <a:solidFill>
                <a:srgbClr val="262626"/>
              </a:solidFill>
              <a:latin typeface="Montserrat"/>
              <a:ea typeface="Montserrat"/>
              <a:cs typeface="Montserrat"/>
              <a:sym typeface="Montserrat"/>
            </a:endParaRPr>
          </a:p>
          <a:p>
            <a:pPr marL="948689" lvl="1" indent="-167639" rtl="0">
              <a:lnSpc>
                <a:spcPct val="70000"/>
              </a:lnSpc>
              <a:spcBef>
                <a:spcPts val="200"/>
              </a:spcBef>
              <a:spcAft>
                <a:spcPts val="0"/>
              </a:spcAft>
              <a:buClr>
                <a:schemeClr val="dk2"/>
              </a:buClr>
              <a:buSzPts val="3840"/>
              <a:buFont typeface="Noto Sans Symbols"/>
              <a:buNone/>
            </a:pPr>
            <a:endParaRPr b="0" dirty="0">
              <a:solidFill>
                <a:srgbClr val="262626"/>
              </a:solidFill>
              <a:latin typeface="Montserrat"/>
              <a:ea typeface="Montserrat"/>
              <a:cs typeface="Montserrat"/>
              <a:sym typeface="Montserrat"/>
            </a:endParaRPr>
          </a:p>
          <a:p>
            <a:pPr marL="948689" lvl="1" indent="-421639" rtl="0">
              <a:lnSpc>
                <a:spcPct val="70000"/>
              </a:lnSpc>
              <a:spcBef>
                <a:spcPts val="200"/>
              </a:spcBef>
              <a:spcAft>
                <a:spcPts val="0"/>
              </a:spcAft>
              <a:buClr>
                <a:srgbClr val="262626"/>
              </a:buClr>
              <a:buSzPts val="4000"/>
              <a:buFont typeface="Montserrat"/>
              <a:buChar char="▪"/>
            </a:pPr>
            <a:r>
              <a:rPr lang="en-US" b="0" dirty="0">
                <a:solidFill>
                  <a:srgbClr val="262626"/>
                </a:solidFill>
                <a:latin typeface="Montserrat"/>
                <a:ea typeface="Montserrat"/>
                <a:cs typeface="Montserrat"/>
                <a:sym typeface="Montserrat"/>
              </a:rPr>
              <a:t>Develop an entrepreneurial mind-set</a:t>
            </a:r>
            <a:endParaRPr b="0" dirty="0">
              <a:solidFill>
                <a:srgbClr val="262626"/>
              </a:solidFill>
              <a:latin typeface="Montserrat"/>
              <a:ea typeface="Montserrat"/>
              <a:cs typeface="Montserrat"/>
              <a:sym typeface="Montserrat"/>
            </a:endParaRPr>
          </a:p>
          <a:p>
            <a:pPr marL="948689" lvl="1" indent="-167639" rtl="0">
              <a:lnSpc>
                <a:spcPct val="70000"/>
              </a:lnSpc>
              <a:spcBef>
                <a:spcPts val="200"/>
              </a:spcBef>
              <a:spcAft>
                <a:spcPts val="0"/>
              </a:spcAft>
              <a:buClr>
                <a:schemeClr val="dk2"/>
              </a:buClr>
              <a:buSzPts val="3840"/>
              <a:buFont typeface="Noto Sans Symbols"/>
              <a:buNone/>
            </a:pPr>
            <a:endParaRPr b="0" dirty="0">
              <a:solidFill>
                <a:srgbClr val="262626"/>
              </a:solidFill>
              <a:latin typeface="Montserrat"/>
              <a:ea typeface="Montserrat"/>
              <a:cs typeface="Montserrat"/>
              <a:sym typeface="Montserrat"/>
            </a:endParaRPr>
          </a:p>
          <a:p>
            <a:pPr marL="948689" lvl="1" indent="-421639" rtl="0">
              <a:lnSpc>
                <a:spcPct val="70000"/>
              </a:lnSpc>
              <a:spcBef>
                <a:spcPts val="200"/>
              </a:spcBef>
              <a:spcAft>
                <a:spcPts val="0"/>
              </a:spcAft>
              <a:buClr>
                <a:srgbClr val="262626"/>
              </a:buClr>
              <a:buSzPts val="4000"/>
              <a:buFont typeface="Montserrat"/>
              <a:buChar char="▪"/>
            </a:pPr>
            <a:r>
              <a:rPr lang="en-US" b="0" dirty="0">
                <a:solidFill>
                  <a:srgbClr val="262626"/>
                </a:solidFill>
                <a:latin typeface="Montserrat"/>
                <a:ea typeface="Montserrat"/>
                <a:cs typeface="Montserrat"/>
                <a:sym typeface="Montserrat"/>
              </a:rPr>
              <a:t>Learn how to generate new ideas and </a:t>
            </a:r>
            <a:r>
              <a:rPr lang="en-US" b="0" dirty="0" smtClean="0">
                <a:solidFill>
                  <a:srgbClr val="262626"/>
                </a:solidFill>
                <a:latin typeface="Montserrat"/>
                <a:ea typeface="Montserrat"/>
                <a:cs typeface="Montserrat"/>
                <a:sym typeface="Montserrat"/>
              </a:rPr>
              <a:t>identify </a:t>
            </a:r>
            <a:r>
              <a:rPr lang="en-US" b="0" dirty="0">
                <a:solidFill>
                  <a:srgbClr val="262626"/>
                </a:solidFill>
                <a:latin typeface="Montserrat"/>
                <a:ea typeface="Montserrat"/>
                <a:cs typeface="Montserrat"/>
                <a:sym typeface="Montserrat"/>
              </a:rPr>
              <a:t>business </a:t>
            </a:r>
            <a:r>
              <a:rPr lang="en-US" b="0" dirty="0" smtClean="0">
                <a:solidFill>
                  <a:srgbClr val="262626"/>
                </a:solidFill>
                <a:latin typeface="Montserrat"/>
                <a:ea typeface="Montserrat"/>
                <a:cs typeface="Montserrat"/>
                <a:sym typeface="Montserrat"/>
              </a:rPr>
              <a:t>opportunities</a:t>
            </a:r>
            <a:br>
              <a:rPr lang="en-US" b="0" dirty="0" smtClean="0">
                <a:solidFill>
                  <a:srgbClr val="262626"/>
                </a:solidFill>
                <a:latin typeface="Montserrat"/>
                <a:ea typeface="Montserrat"/>
                <a:cs typeface="Montserrat"/>
                <a:sym typeface="Montserrat"/>
              </a:rPr>
            </a:br>
            <a:r>
              <a:rPr lang="en-US" b="0" dirty="0">
                <a:solidFill>
                  <a:srgbClr val="262626"/>
                </a:solidFill>
                <a:latin typeface="Montserrat"/>
                <a:ea typeface="Montserrat"/>
                <a:cs typeface="Montserrat"/>
                <a:sym typeface="Montserrat"/>
              </a:rPr>
              <a:t/>
            </a:r>
            <a:br>
              <a:rPr lang="en-US" b="0" dirty="0">
                <a:solidFill>
                  <a:srgbClr val="262626"/>
                </a:solidFill>
                <a:latin typeface="Montserrat"/>
                <a:ea typeface="Montserrat"/>
                <a:cs typeface="Montserrat"/>
                <a:sym typeface="Montserrat"/>
              </a:rPr>
            </a:br>
            <a:r>
              <a:rPr lang="en-US" b="0" dirty="0" smtClean="0">
                <a:solidFill>
                  <a:srgbClr val="262626"/>
                </a:solidFill>
                <a:latin typeface="Montserrat"/>
                <a:ea typeface="Montserrat"/>
                <a:cs typeface="Montserrat"/>
                <a:sym typeface="Montserrat"/>
              </a:rPr>
              <a:t>The concept of Social Entrepreneurship</a:t>
            </a:r>
            <a:br>
              <a:rPr lang="en-US" b="0" dirty="0" smtClean="0">
                <a:solidFill>
                  <a:srgbClr val="262626"/>
                </a:solidFill>
                <a:latin typeface="Montserrat"/>
                <a:ea typeface="Montserrat"/>
                <a:cs typeface="Montserrat"/>
                <a:sym typeface="Montserrat"/>
              </a:rPr>
            </a:br>
            <a:r>
              <a:rPr lang="en-US" b="0" dirty="0">
                <a:solidFill>
                  <a:srgbClr val="262626"/>
                </a:solidFill>
                <a:latin typeface="Montserrat"/>
                <a:ea typeface="Montserrat"/>
                <a:cs typeface="Montserrat"/>
                <a:sym typeface="Montserrat"/>
              </a:rPr>
              <a:t/>
            </a:r>
            <a:br>
              <a:rPr lang="en-US" b="0" dirty="0">
                <a:solidFill>
                  <a:srgbClr val="262626"/>
                </a:solidFill>
                <a:latin typeface="Montserrat"/>
                <a:ea typeface="Montserrat"/>
                <a:cs typeface="Montserrat"/>
                <a:sym typeface="Montserrat"/>
              </a:rPr>
            </a:br>
            <a:r>
              <a:rPr lang="en-US" b="0" dirty="0" smtClean="0">
                <a:solidFill>
                  <a:srgbClr val="262626"/>
                </a:solidFill>
                <a:latin typeface="Montserrat"/>
                <a:ea typeface="Montserrat"/>
                <a:cs typeface="Montserrat"/>
                <a:sym typeface="Montserrat"/>
              </a:rPr>
              <a:t/>
            </a:r>
            <a:br>
              <a:rPr lang="en-US" b="0" dirty="0" smtClean="0">
                <a:solidFill>
                  <a:srgbClr val="262626"/>
                </a:solidFill>
                <a:latin typeface="Montserrat"/>
                <a:ea typeface="Montserrat"/>
                <a:cs typeface="Montserrat"/>
                <a:sym typeface="Montserrat"/>
              </a:rPr>
            </a:br>
            <a:r>
              <a:rPr lang="en-US" b="0" dirty="0" smtClean="0">
                <a:solidFill>
                  <a:srgbClr val="262626"/>
                </a:solidFill>
                <a:latin typeface="Montserrat"/>
                <a:ea typeface="Montserrat"/>
                <a:cs typeface="Montserrat"/>
                <a:sym typeface="Montserrat"/>
              </a:rPr>
              <a:t/>
            </a:r>
            <a:br>
              <a:rPr lang="en-US" b="0" dirty="0" smtClean="0">
                <a:solidFill>
                  <a:srgbClr val="262626"/>
                </a:solidFill>
                <a:latin typeface="Montserrat"/>
                <a:ea typeface="Montserrat"/>
                <a:cs typeface="Montserrat"/>
                <a:sym typeface="Montserrat"/>
              </a:rPr>
            </a:br>
            <a:endParaRPr b="0" dirty="0">
              <a:solidFill>
                <a:srgbClr val="262626"/>
              </a:solidFill>
              <a:latin typeface="Montserrat"/>
              <a:ea typeface="Montserrat"/>
              <a:cs typeface="Montserrat"/>
              <a:sym typeface="Montserrat"/>
            </a:endParaRPr>
          </a:p>
          <a:p>
            <a:pPr marL="0" lvl="0" indent="0" rtl="0">
              <a:spcBef>
                <a:spcPts val="0"/>
              </a:spcBef>
              <a:spcAft>
                <a:spcPts val="0"/>
              </a:spcAft>
              <a:buNone/>
            </a:pPr>
            <a:endParaRPr b="0" dirty="0">
              <a:solidFill>
                <a:srgbClr val="262626"/>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14:dur="22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097275" y="286600"/>
            <a:ext cx="9886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3600" b="1" i="0" u="none" strike="noStrike" cap="none">
                <a:solidFill>
                  <a:srgbClr val="00B050"/>
                </a:solidFill>
                <a:latin typeface="Montserrat"/>
                <a:ea typeface="Montserrat"/>
                <a:cs typeface="Montserrat"/>
                <a:sym typeface="Montserrat"/>
              </a:rPr>
              <a:t>The entrepreneurial process framework</a:t>
            </a:r>
            <a:endParaRPr sz="3600" b="1" i="0" u="none" strike="noStrike" cap="none">
              <a:solidFill>
                <a:srgbClr val="00B050"/>
              </a:solidFill>
              <a:latin typeface="Montserrat"/>
              <a:ea typeface="Montserrat"/>
              <a:cs typeface="Montserrat"/>
              <a:sym typeface="Montserrat"/>
            </a:endParaRPr>
          </a:p>
        </p:txBody>
      </p:sp>
      <p:graphicFrame>
        <p:nvGraphicFramePr>
          <p:cNvPr id="286" name="Shape 286"/>
          <p:cNvGraphicFramePr/>
          <p:nvPr/>
        </p:nvGraphicFramePr>
        <p:xfrm>
          <a:off x="4487863" y="3657600"/>
          <a:ext cx="3030525" cy="977900"/>
        </p:xfrm>
        <a:graphic>
          <a:graphicData uri="http://schemas.openxmlformats.org/drawingml/2006/table">
            <a:tbl>
              <a:tblPr>
                <a:noFill/>
                <a:tableStyleId>{5D5CCF49-3EA5-4E2E-951B-3B38504B3B2B}</a:tableStyleId>
              </a:tblPr>
              <a:tblGrid>
                <a:gridCol w="3030525"/>
              </a:tblGrid>
              <a:tr h="977900">
                <a:tc>
                  <a:txBody>
                    <a:bodyPr/>
                    <a:lstStyle/>
                    <a:p>
                      <a:pPr marL="0" marR="0" lvl="0" indent="0" algn="l" rtl="0">
                        <a:spcBef>
                          <a:spcPts val="0"/>
                        </a:spcBef>
                        <a:spcAft>
                          <a:spcPts val="0"/>
                        </a:spcAft>
                        <a:buNone/>
                      </a:pPr>
                      <a:r>
                        <a:rPr lang="en-US" sz="1600" u="none" strike="noStrike" cap="none"/>
                        <a:t>Opportunity Recognition</a:t>
                      </a:r>
                      <a:endParaRPr/>
                    </a:p>
                  </a:txBody>
                  <a:tcPr marL="121900" marR="12190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87" name="Shape 287"/>
          <p:cNvSpPr/>
          <p:nvPr/>
        </p:nvSpPr>
        <p:spPr>
          <a:xfrm flipH="1">
            <a:off x="5588000" y="2743200"/>
            <a:ext cx="344488" cy="838200"/>
          </a:xfrm>
          <a:prstGeom prst="upArrow">
            <a:avLst>
              <a:gd name="adj1" fmla="val 50000"/>
              <a:gd name="adj2" fmla="val 50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8" name="Shape 288"/>
          <p:cNvSpPr/>
          <p:nvPr/>
        </p:nvSpPr>
        <p:spPr>
          <a:xfrm>
            <a:off x="6705600" y="1981200"/>
            <a:ext cx="3352800" cy="1371600"/>
          </a:xfrm>
          <a:prstGeom prst="ellipse">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lt1"/>
                </a:solidFill>
                <a:latin typeface="Arial"/>
                <a:ea typeface="Arial"/>
                <a:cs typeface="Arial"/>
                <a:sym typeface="Arial"/>
              </a:rPr>
              <a:t>Market</a:t>
            </a:r>
            <a:endParaRPr/>
          </a:p>
        </p:txBody>
      </p:sp>
      <p:sp>
        <p:nvSpPr>
          <p:cNvPr id="289" name="Shape 289"/>
          <p:cNvSpPr/>
          <p:nvPr/>
        </p:nvSpPr>
        <p:spPr>
          <a:xfrm>
            <a:off x="1828800" y="2057400"/>
            <a:ext cx="2946400" cy="1295400"/>
          </a:xfrm>
          <a:prstGeom prst="ellipse">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Product or Service</a:t>
            </a:r>
            <a:endParaRPr/>
          </a:p>
        </p:txBody>
      </p:sp>
      <p:sp>
        <p:nvSpPr>
          <p:cNvPr id="290" name="Shape 290"/>
          <p:cNvSpPr/>
          <p:nvPr/>
        </p:nvSpPr>
        <p:spPr>
          <a:xfrm>
            <a:off x="4775200" y="2667000"/>
            <a:ext cx="406400" cy="228600"/>
          </a:xfrm>
          <a:prstGeom prst="rightArrow">
            <a:avLst>
              <a:gd name="adj1" fmla="val 50000"/>
              <a:gd name="adj2" fmla="val 50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1" name="Shape 291"/>
          <p:cNvSpPr/>
          <p:nvPr/>
        </p:nvSpPr>
        <p:spPr>
          <a:xfrm>
            <a:off x="6299200" y="2667000"/>
            <a:ext cx="406400" cy="228600"/>
          </a:xfrm>
          <a:prstGeom prst="leftArrow">
            <a:avLst>
              <a:gd name="adj1" fmla="val 50000"/>
              <a:gd name="adj2" fmla="val 50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2" name="Shape 292"/>
          <p:cNvSpPr/>
          <p:nvPr/>
        </p:nvSpPr>
        <p:spPr>
          <a:xfrm>
            <a:off x="1320800" y="4953000"/>
            <a:ext cx="3251200" cy="1371600"/>
          </a:xfrm>
          <a:prstGeom prst="ellipse">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People and organisation</a:t>
            </a:r>
            <a:endParaRPr/>
          </a:p>
        </p:txBody>
      </p:sp>
      <p:sp>
        <p:nvSpPr>
          <p:cNvPr id="293" name="Shape 293"/>
          <p:cNvSpPr/>
          <p:nvPr/>
        </p:nvSpPr>
        <p:spPr>
          <a:xfrm>
            <a:off x="7213600" y="5029200"/>
            <a:ext cx="3251200" cy="1371600"/>
          </a:xfrm>
          <a:prstGeom prst="ellipse">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Resources and capital</a:t>
            </a:r>
            <a:endParaRPr/>
          </a:p>
        </p:txBody>
      </p:sp>
      <p:graphicFrame>
        <p:nvGraphicFramePr>
          <p:cNvPr id="294" name="Shape 294"/>
          <p:cNvGraphicFramePr/>
          <p:nvPr/>
        </p:nvGraphicFramePr>
        <p:xfrm>
          <a:off x="4503738" y="4203700"/>
          <a:ext cx="3065450" cy="334990"/>
        </p:xfrm>
        <a:graphic>
          <a:graphicData uri="http://schemas.openxmlformats.org/drawingml/2006/table">
            <a:tbl>
              <a:tblPr>
                <a:noFill/>
                <a:tableStyleId>{5D5CCF49-3EA5-4E2E-951B-3B38504B3B2B}</a:tableStyleId>
              </a:tblPr>
              <a:tblGrid>
                <a:gridCol w="3065450"/>
              </a:tblGrid>
              <a:tr h="334975">
                <a:tc>
                  <a:txBody>
                    <a:bodyPr/>
                    <a:lstStyle/>
                    <a:p>
                      <a:pPr marL="0" marR="0" lvl="0" indent="0" algn="l" rtl="0">
                        <a:spcBef>
                          <a:spcPts val="0"/>
                        </a:spcBef>
                        <a:spcAft>
                          <a:spcPts val="0"/>
                        </a:spcAft>
                        <a:buNone/>
                      </a:pPr>
                      <a:r>
                        <a:rPr lang="en-US" sz="1600"/>
                        <a:t>Pursuit of opportunity</a:t>
                      </a:r>
                      <a:endParaRPr/>
                    </a:p>
                  </a:txBody>
                  <a:tcPr marL="121950" marR="121950" marT="45575" marB="45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95" name="Shape 295"/>
          <p:cNvSpPr/>
          <p:nvPr/>
        </p:nvSpPr>
        <p:spPr>
          <a:xfrm>
            <a:off x="4470400" y="4648200"/>
            <a:ext cx="609600" cy="762000"/>
          </a:xfrm>
          <a:prstGeom prst="curvedLeftArrow">
            <a:avLst>
              <a:gd name="adj1" fmla="val 25000"/>
              <a:gd name="adj2" fmla="val 50000"/>
              <a:gd name="adj3" fmla="val 25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6" name="Shape 296"/>
          <p:cNvSpPr/>
          <p:nvPr/>
        </p:nvSpPr>
        <p:spPr>
          <a:xfrm>
            <a:off x="6908800" y="4648200"/>
            <a:ext cx="508000" cy="762000"/>
          </a:xfrm>
          <a:prstGeom prst="curvedRightArrow">
            <a:avLst>
              <a:gd name="adj1" fmla="val 25000"/>
              <a:gd name="adj2" fmla="val 50000"/>
              <a:gd name="adj3" fmla="val 25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526450" y="286600"/>
            <a:ext cx="11026800" cy="14508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z="4500" b="1">
                <a:solidFill>
                  <a:srgbClr val="00B050"/>
                </a:solidFill>
                <a:latin typeface="Montserrat"/>
                <a:ea typeface="Montserrat"/>
                <a:cs typeface="Montserrat"/>
                <a:sym typeface="Montserrat"/>
              </a:rPr>
              <a:t>Different forms of Entrepreneurship</a:t>
            </a:r>
            <a:endParaRPr sz="4500" b="1">
              <a:solidFill>
                <a:srgbClr val="00B050"/>
              </a:solidFill>
              <a:latin typeface="Montserrat"/>
              <a:ea typeface="Montserrat"/>
              <a:cs typeface="Montserrat"/>
              <a:sym typeface="Montserrat"/>
            </a:endParaRPr>
          </a:p>
        </p:txBody>
      </p:sp>
      <p:sp>
        <p:nvSpPr>
          <p:cNvPr id="302" name="Shape 302"/>
          <p:cNvSpPr txBox="1">
            <a:spLocks noGrp="1"/>
          </p:cNvSpPr>
          <p:nvPr>
            <p:ph type="body" idx="1"/>
          </p:nvPr>
        </p:nvSpPr>
        <p:spPr>
          <a:xfrm>
            <a:off x="1878125" y="1846275"/>
            <a:ext cx="7825500" cy="4022700"/>
          </a:xfrm>
          <a:prstGeom prst="rect">
            <a:avLst/>
          </a:prstGeom>
        </p:spPr>
        <p:txBody>
          <a:bodyPr spcFirstLastPara="1" wrap="square" lIns="0" tIns="45700" rIns="0" bIns="45700" anchor="t" anchorCtr="0">
            <a:noAutofit/>
          </a:bodyPr>
          <a:lstStyle/>
          <a:p>
            <a:pPr marL="457200" lvl="0" indent="-438150" rtl="0">
              <a:spcBef>
                <a:spcPts val="1200"/>
              </a:spcBef>
              <a:spcAft>
                <a:spcPts val="0"/>
              </a:spcAft>
              <a:buClr>
                <a:srgbClr val="222222"/>
              </a:buClr>
              <a:buSzPts val="3300"/>
              <a:buFont typeface="Montserrat"/>
              <a:buChar char="❖"/>
            </a:pPr>
            <a:r>
              <a:rPr lang="en-US" sz="3300" b="1">
                <a:solidFill>
                  <a:srgbClr val="222222"/>
                </a:solidFill>
                <a:highlight>
                  <a:srgbClr val="FFFFFF"/>
                </a:highlight>
                <a:latin typeface="Montserrat"/>
                <a:ea typeface="Montserrat"/>
                <a:cs typeface="Montserrat"/>
                <a:sym typeface="Montserrat"/>
              </a:rPr>
              <a:t>Traditional Entrepreneurship</a:t>
            </a:r>
            <a:endParaRPr sz="3300" b="1">
              <a:solidFill>
                <a:srgbClr val="222222"/>
              </a:solidFill>
              <a:highlight>
                <a:srgbClr val="FFFFFF"/>
              </a:highlight>
              <a:latin typeface="Montserrat"/>
              <a:ea typeface="Montserrat"/>
              <a:cs typeface="Montserrat"/>
              <a:sym typeface="Montserrat"/>
            </a:endParaRPr>
          </a:p>
          <a:p>
            <a:pPr marL="0" lvl="0" indent="0" rtl="0">
              <a:spcBef>
                <a:spcPts val="1200"/>
              </a:spcBef>
              <a:spcAft>
                <a:spcPts val="0"/>
              </a:spcAft>
              <a:buNone/>
            </a:pPr>
            <a:endParaRPr sz="3300" b="1">
              <a:solidFill>
                <a:srgbClr val="222222"/>
              </a:solidFill>
              <a:highlight>
                <a:srgbClr val="FFFFFF"/>
              </a:highlight>
              <a:latin typeface="Montserrat"/>
              <a:ea typeface="Montserrat"/>
              <a:cs typeface="Montserrat"/>
              <a:sym typeface="Montserrat"/>
            </a:endParaRPr>
          </a:p>
          <a:p>
            <a:pPr marL="457200" lvl="0" indent="-438150" rtl="0">
              <a:spcBef>
                <a:spcPts val="1200"/>
              </a:spcBef>
              <a:spcAft>
                <a:spcPts val="0"/>
              </a:spcAft>
              <a:buClr>
                <a:srgbClr val="222222"/>
              </a:buClr>
              <a:buSzPts val="3300"/>
              <a:buFont typeface="Montserrat"/>
              <a:buChar char="❖"/>
            </a:pPr>
            <a:r>
              <a:rPr lang="en-US" sz="3300" b="1">
                <a:solidFill>
                  <a:srgbClr val="222222"/>
                </a:solidFill>
                <a:highlight>
                  <a:srgbClr val="FFFFFF"/>
                </a:highlight>
                <a:latin typeface="Montserrat"/>
                <a:ea typeface="Montserrat"/>
                <a:cs typeface="Montserrat"/>
                <a:sym typeface="Montserrat"/>
              </a:rPr>
              <a:t>Corporate Entrepreneurship</a:t>
            </a:r>
            <a:endParaRPr sz="3300" b="1">
              <a:solidFill>
                <a:srgbClr val="222222"/>
              </a:solidFill>
              <a:highlight>
                <a:srgbClr val="FFFFFF"/>
              </a:highlight>
              <a:latin typeface="Montserrat"/>
              <a:ea typeface="Montserrat"/>
              <a:cs typeface="Montserrat"/>
              <a:sym typeface="Montserrat"/>
            </a:endParaRPr>
          </a:p>
          <a:p>
            <a:pPr marL="0" lvl="0" indent="0" rtl="0">
              <a:spcBef>
                <a:spcPts val="1200"/>
              </a:spcBef>
              <a:spcAft>
                <a:spcPts val="0"/>
              </a:spcAft>
              <a:buNone/>
            </a:pPr>
            <a:endParaRPr sz="3300" b="1">
              <a:solidFill>
                <a:srgbClr val="222222"/>
              </a:solidFill>
              <a:highlight>
                <a:srgbClr val="FFFFFF"/>
              </a:highlight>
              <a:latin typeface="Montserrat"/>
              <a:ea typeface="Montserrat"/>
              <a:cs typeface="Montserrat"/>
              <a:sym typeface="Montserrat"/>
            </a:endParaRPr>
          </a:p>
          <a:p>
            <a:pPr marL="457200" lvl="0" indent="-438150" rtl="0">
              <a:spcBef>
                <a:spcPts val="1200"/>
              </a:spcBef>
              <a:spcAft>
                <a:spcPts val="0"/>
              </a:spcAft>
              <a:buClr>
                <a:srgbClr val="0000FF"/>
              </a:buClr>
              <a:buSzPts val="3300"/>
              <a:buFont typeface="Montserrat"/>
              <a:buChar char="❖"/>
            </a:pPr>
            <a:r>
              <a:rPr lang="en-US" sz="3300" b="1">
                <a:solidFill>
                  <a:srgbClr val="0000FF"/>
                </a:solidFill>
                <a:highlight>
                  <a:srgbClr val="FFFFFF"/>
                </a:highlight>
                <a:latin typeface="Montserrat"/>
                <a:ea typeface="Montserrat"/>
                <a:cs typeface="Montserrat"/>
                <a:sym typeface="Montserrat"/>
              </a:rPr>
              <a:t>Social Entrepreneurship</a:t>
            </a:r>
            <a:endParaRPr sz="3300" b="1">
              <a:solidFill>
                <a:srgbClr val="0000FF"/>
              </a:solidFill>
              <a:highlight>
                <a:srgbClr val="FFFFFF"/>
              </a:highlight>
              <a:latin typeface="Montserrat"/>
              <a:ea typeface="Montserrat"/>
              <a:cs typeface="Montserrat"/>
              <a:sym typeface="Montserrat"/>
            </a:endParaRPr>
          </a:p>
          <a:p>
            <a:pPr marL="0" lvl="0" indent="0" rtl="0">
              <a:spcBef>
                <a:spcPts val="1200"/>
              </a:spcBef>
              <a:spcAft>
                <a:spcPts val="200"/>
              </a:spcAft>
              <a:buNone/>
            </a:pPr>
            <a:endParaRPr sz="3300" b="1">
              <a:solidFill>
                <a:srgbClr val="222222"/>
              </a:solidFill>
              <a:highlight>
                <a:srgbClr val="FFFFFF"/>
              </a:highlight>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40275" y="2307025"/>
            <a:ext cx="11041200" cy="208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b="1">
                <a:solidFill>
                  <a:srgbClr val="FFFFFF"/>
                </a:solidFill>
                <a:latin typeface="Montserrat"/>
                <a:ea typeface="Montserrat"/>
                <a:cs typeface="Montserrat"/>
                <a:sym typeface="Montserrat"/>
              </a:rPr>
              <a:t>What is Social Entrepreneurship?</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b="1">
                <a:solidFill>
                  <a:srgbClr val="00B050"/>
                </a:solidFill>
                <a:latin typeface="Montserrat"/>
                <a:ea typeface="Montserrat"/>
                <a:cs typeface="Montserrat"/>
                <a:sym typeface="Montserrat"/>
              </a:rPr>
              <a:t>Social Entrepreneurship</a:t>
            </a:r>
            <a:endParaRPr sz="4800" b="1" i="0" u="none" strike="noStrike" cap="none">
              <a:solidFill>
                <a:srgbClr val="00B050"/>
              </a:solidFill>
              <a:latin typeface="Montserrat"/>
              <a:ea typeface="Montserrat"/>
              <a:cs typeface="Montserrat"/>
              <a:sym typeface="Montserrat"/>
            </a:endParaRPr>
          </a:p>
        </p:txBody>
      </p:sp>
      <p:sp>
        <p:nvSpPr>
          <p:cNvPr id="313" name="Shape 313"/>
          <p:cNvSpPr txBox="1">
            <a:spLocks noGrp="1"/>
          </p:cNvSpPr>
          <p:nvPr>
            <p:ph type="body" idx="1"/>
          </p:nvPr>
        </p:nvSpPr>
        <p:spPr>
          <a:xfrm>
            <a:off x="811000" y="1846275"/>
            <a:ext cx="10344300" cy="4022700"/>
          </a:xfrm>
          <a:prstGeom prst="rect">
            <a:avLst/>
          </a:prstGeom>
          <a:noFill/>
          <a:ln>
            <a:noFill/>
          </a:ln>
        </p:spPr>
        <p:txBody>
          <a:bodyPr spcFirstLastPara="1" wrap="square" lIns="0" tIns="45700" rIns="0" bIns="45700" anchor="t" anchorCtr="0">
            <a:noAutofit/>
          </a:bodyPr>
          <a:lstStyle/>
          <a:p>
            <a:pPr marL="90487" marR="0" lvl="0" indent="36512" algn="just" rtl="0">
              <a:lnSpc>
                <a:spcPct val="90000"/>
              </a:lnSpc>
              <a:spcBef>
                <a:spcPts val="1400"/>
              </a:spcBef>
              <a:spcAft>
                <a:spcPts val="0"/>
              </a:spcAft>
              <a:buClr>
                <a:schemeClr val="accent1"/>
              </a:buClr>
              <a:buSzPts val="2000"/>
              <a:buFont typeface="Calibri"/>
              <a:buNone/>
            </a:pPr>
            <a:r>
              <a:rPr lang="en-US" sz="3600" b="1">
                <a:solidFill>
                  <a:srgbClr val="222222"/>
                </a:solidFill>
                <a:highlight>
                  <a:srgbClr val="FFFFFF"/>
                </a:highlight>
                <a:latin typeface="Montserrat"/>
                <a:ea typeface="Montserrat"/>
                <a:cs typeface="Montserrat"/>
                <a:sym typeface="Montserrat"/>
              </a:rPr>
              <a:t>Social entrepreneurship</a:t>
            </a:r>
            <a:r>
              <a:rPr lang="en-US" sz="3600">
                <a:solidFill>
                  <a:srgbClr val="222222"/>
                </a:solidFill>
                <a:highlight>
                  <a:srgbClr val="FFFFFF"/>
                </a:highlight>
                <a:latin typeface="Montserrat"/>
                <a:ea typeface="Montserrat"/>
                <a:cs typeface="Montserrat"/>
                <a:sym typeface="Montserrat"/>
              </a:rPr>
              <a:t> is the use of start up companies and other </a:t>
            </a:r>
            <a:r>
              <a:rPr lang="en-US" sz="3600" b="1">
                <a:solidFill>
                  <a:srgbClr val="222222"/>
                </a:solidFill>
                <a:highlight>
                  <a:srgbClr val="FFFFFF"/>
                </a:highlight>
                <a:latin typeface="Montserrat"/>
                <a:ea typeface="Montserrat"/>
                <a:cs typeface="Montserrat"/>
                <a:sym typeface="Montserrat"/>
              </a:rPr>
              <a:t>entrepreneurs</a:t>
            </a:r>
            <a:r>
              <a:rPr lang="en-US" sz="3600">
                <a:solidFill>
                  <a:srgbClr val="222222"/>
                </a:solidFill>
                <a:highlight>
                  <a:srgbClr val="FFFFFF"/>
                </a:highlight>
                <a:latin typeface="Montserrat"/>
                <a:ea typeface="Montserrat"/>
                <a:cs typeface="Montserrat"/>
                <a:sym typeface="Montserrat"/>
              </a:rPr>
              <a:t> to develop, fund and implement solutions to </a:t>
            </a:r>
            <a:r>
              <a:rPr lang="en-US" sz="3600" b="1">
                <a:solidFill>
                  <a:srgbClr val="222222"/>
                </a:solidFill>
                <a:highlight>
                  <a:srgbClr val="FFFFFF"/>
                </a:highlight>
                <a:latin typeface="Montserrat"/>
                <a:ea typeface="Montserrat"/>
                <a:cs typeface="Montserrat"/>
                <a:sym typeface="Montserrat"/>
              </a:rPr>
              <a:t>social</a:t>
            </a:r>
            <a:r>
              <a:rPr lang="en-US" sz="3600">
                <a:solidFill>
                  <a:srgbClr val="222222"/>
                </a:solidFill>
                <a:highlight>
                  <a:srgbClr val="FFFFFF"/>
                </a:highlight>
                <a:latin typeface="Montserrat"/>
                <a:ea typeface="Montserrat"/>
                <a:cs typeface="Montserrat"/>
                <a:sym typeface="Montserrat"/>
              </a:rPr>
              <a:t>, cultural, or environmental issues. This concept may be applied to a variety of organizations with different sizes, aims, and beliefs.</a:t>
            </a:r>
            <a:endParaRPr sz="3600" i="0" u="none" strike="noStrike" cap="none">
              <a:solidFill>
                <a:srgbClr val="40404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b="1">
                <a:solidFill>
                  <a:srgbClr val="00B050"/>
                </a:solidFill>
                <a:latin typeface="Montserrat"/>
                <a:ea typeface="Montserrat"/>
                <a:cs typeface="Montserrat"/>
                <a:sym typeface="Montserrat"/>
              </a:rPr>
              <a:t>Social Entrepreneur</a:t>
            </a:r>
            <a:endParaRPr sz="4800" b="1" i="0" u="none" strike="noStrike" cap="none">
              <a:solidFill>
                <a:srgbClr val="00B050"/>
              </a:solidFill>
              <a:latin typeface="Montserrat"/>
              <a:ea typeface="Montserrat"/>
              <a:cs typeface="Montserrat"/>
              <a:sym typeface="Montserrat"/>
            </a:endParaRPr>
          </a:p>
        </p:txBody>
      </p:sp>
      <p:sp>
        <p:nvSpPr>
          <p:cNvPr id="319" name="Shape 319"/>
          <p:cNvSpPr txBox="1">
            <a:spLocks noGrp="1"/>
          </p:cNvSpPr>
          <p:nvPr>
            <p:ph type="body" idx="1"/>
          </p:nvPr>
        </p:nvSpPr>
        <p:spPr>
          <a:xfrm>
            <a:off x="811000" y="1846275"/>
            <a:ext cx="10344300" cy="4022700"/>
          </a:xfrm>
          <a:prstGeom prst="rect">
            <a:avLst/>
          </a:prstGeom>
          <a:noFill/>
          <a:ln>
            <a:noFill/>
          </a:ln>
        </p:spPr>
        <p:txBody>
          <a:bodyPr spcFirstLastPara="1" wrap="square" lIns="0" tIns="45700" rIns="0" bIns="45700" anchor="t" anchorCtr="0">
            <a:noAutofit/>
          </a:bodyPr>
          <a:lstStyle/>
          <a:p>
            <a:pPr marL="90487" marR="0" lvl="0" indent="36512" algn="just" rtl="0">
              <a:lnSpc>
                <a:spcPct val="90000"/>
              </a:lnSpc>
              <a:spcBef>
                <a:spcPts val="1400"/>
              </a:spcBef>
              <a:spcAft>
                <a:spcPts val="0"/>
              </a:spcAft>
              <a:buClr>
                <a:schemeClr val="accent1"/>
              </a:buClr>
              <a:buSzPts val="2000"/>
              <a:buFont typeface="Calibri"/>
              <a:buNone/>
            </a:pPr>
            <a:r>
              <a:rPr lang="en-US" sz="3600">
                <a:solidFill>
                  <a:srgbClr val="222222"/>
                </a:solidFill>
                <a:highlight>
                  <a:srgbClr val="FFFFFF"/>
                </a:highlight>
                <a:latin typeface="Montserrat"/>
                <a:ea typeface="Montserrat"/>
                <a:cs typeface="Montserrat"/>
                <a:sym typeface="Montserrat"/>
              </a:rPr>
              <a:t>A </a:t>
            </a:r>
            <a:r>
              <a:rPr lang="en-US" sz="3600" b="1">
                <a:solidFill>
                  <a:srgbClr val="222222"/>
                </a:solidFill>
                <a:highlight>
                  <a:srgbClr val="FFFFFF"/>
                </a:highlight>
                <a:latin typeface="Montserrat"/>
                <a:ea typeface="Montserrat"/>
                <a:cs typeface="Montserrat"/>
                <a:sym typeface="Montserrat"/>
              </a:rPr>
              <a:t>social entrepreneur</a:t>
            </a:r>
            <a:r>
              <a:rPr lang="en-US" sz="3600">
                <a:solidFill>
                  <a:srgbClr val="222222"/>
                </a:solidFill>
                <a:highlight>
                  <a:srgbClr val="FFFFFF"/>
                </a:highlight>
                <a:latin typeface="Montserrat"/>
                <a:ea typeface="Montserrat"/>
                <a:cs typeface="Montserrat"/>
                <a:sym typeface="Montserrat"/>
              </a:rPr>
              <a:t> is a person who pursues novel applications that have the potential to solve community-based problems. These individuals </a:t>
            </a:r>
            <a:r>
              <a:rPr lang="en-US" sz="3600" b="1">
                <a:solidFill>
                  <a:srgbClr val="222222"/>
                </a:solidFill>
                <a:highlight>
                  <a:srgbClr val="FFFFFF"/>
                </a:highlight>
                <a:latin typeface="Montserrat"/>
                <a:ea typeface="Montserrat"/>
                <a:cs typeface="Montserrat"/>
                <a:sym typeface="Montserrat"/>
              </a:rPr>
              <a:t>are</a:t>
            </a:r>
            <a:r>
              <a:rPr lang="en-US" sz="3600">
                <a:solidFill>
                  <a:srgbClr val="222222"/>
                </a:solidFill>
                <a:highlight>
                  <a:srgbClr val="FFFFFF"/>
                </a:highlight>
                <a:latin typeface="Montserrat"/>
                <a:ea typeface="Montserrat"/>
                <a:cs typeface="Montserrat"/>
                <a:sym typeface="Montserrat"/>
              </a:rPr>
              <a:t> willing to take on the risk and effort to create positive changes in society through their initiatives.</a:t>
            </a:r>
            <a:endParaRPr sz="3600" i="0" u="none" strike="noStrike" cap="none">
              <a:solidFill>
                <a:srgbClr val="40404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None/>
            </a:pPr>
            <a:r>
              <a:rPr lang="en-US" b="1">
                <a:solidFill>
                  <a:srgbClr val="00B050"/>
                </a:solidFill>
                <a:latin typeface="Montserrat"/>
                <a:ea typeface="Montserrat"/>
                <a:cs typeface="Montserrat"/>
                <a:sym typeface="Montserrat"/>
              </a:rPr>
              <a:t>Traditional Vs. Social </a:t>
            </a:r>
            <a:endParaRPr sz="4800" b="1" i="0" u="none" strike="noStrike" cap="none">
              <a:solidFill>
                <a:srgbClr val="00B050"/>
              </a:solidFill>
              <a:latin typeface="Montserrat"/>
              <a:ea typeface="Montserrat"/>
              <a:cs typeface="Montserrat"/>
              <a:sym typeface="Montserrat"/>
            </a:endParaRPr>
          </a:p>
        </p:txBody>
      </p:sp>
      <p:pic>
        <p:nvPicPr>
          <p:cNvPr id="325" name="Shape 325"/>
          <p:cNvPicPr preferRelativeResize="0"/>
          <p:nvPr/>
        </p:nvPicPr>
        <p:blipFill>
          <a:blip r:embed="rId3">
            <a:alphaModFix/>
          </a:blip>
          <a:stretch>
            <a:fillRect/>
          </a:stretch>
        </p:blipFill>
        <p:spPr>
          <a:xfrm>
            <a:off x="2162700" y="1835450"/>
            <a:ext cx="7384425" cy="43420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654500" y="1851725"/>
            <a:ext cx="11041200" cy="208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b="1">
                <a:solidFill>
                  <a:srgbClr val="FFFFFF"/>
                </a:solidFill>
                <a:latin typeface="Montserrat"/>
                <a:ea typeface="Montserrat"/>
                <a:cs typeface="Montserrat"/>
                <a:sym typeface="Montserrat"/>
              </a:rPr>
              <a:t>Entrepreneurship and Youth Empowerment</a:t>
            </a:r>
            <a:endParaRPr sz="6000" b="1">
              <a:solidFill>
                <a:srgbClr val="FFFFFF"/>
              </a:solidFill>
              <a:latin typeface="Montserrat"/>
              <a:ea typeface="Montserrat"/>
              <a:cs typeface="Montserrat"/>
              <a:sym typeface="Montserrat"/>
            </a:endParaRPr>
          </a:p>
        </p:txBody>
      </p:sp>
      <p:sp>
        <p:nvSpPr>
          <p:cNvPr id="331" name="Shape 331"/>
          <p:cNvSpPr txBox="1">
            <a:spLocks noGrp="1"/>
          </p:cNvSpPr>
          <p:nvPr>
            <p:ph type="title"/>
          </p:nvPr>
        </p:nvSpPr>
        <p:spPr>
          <a:xfrm>
            <a:off x="436975" y="4323325"/>
            <a:ext cx="11041200" cy="2082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6000" b="1">
                <a:solidFill>
                  <a:srgbClr val="FFFFFF"/>
                </a:solidFill>
                <a:latin typeface="Montserrat"/>
                <a:ea typeface="Montserrat"/>
                <a:cs typeface="Montserrat"/>
                <a:sym typeface="Montserrat"/>
              </a:rPr>
              <a:t>Let’s have a conversation...</a:t>
            </a:r>
            <a:endParaRPr sz="6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40275" y="334275"/>
            <a:ext cx="10955700" cy="5847900"/>
          </a:xfrm>
          <a:prstGeom prst="rect">
            <a:avLst/>
          </a:prstGeom>
        </p:spPr>
        <p:txBody>
          <a:bodyPr spcFirstLastPara="1" wrap="square" lIns="0" tIns="45700" rIns="0" bIns="45700" anchor="t" anchorCtr="0">
            <a:noAutofit/>
          </a:bodyPr>
          <a:lstStyle/>
          <a:p>
            <a:pPr marL="457200" lvl="0" indent="-368300">
              <a:spcBef>
                <a:spcPts val="1200"/>
              </a:spcBef>
              <a:spcAft>
                <a:spcPts val="0"/>
              </a:spcAft>
              <a:buClr>
                <a:schemeClr val="dk1"/>
              </a:buClr>
              <a:buSzPts val="2200"/>
              <a:buFont typeface="Montserrat"/>
              <a:buAutoNum type="arabicPeriod"/>
            </a:pPr>
            <a:r>
              <a:rPr lang="en-US" sz="2200">
                <a:solidFill>
                  <a:schemeClr val="dk1"/>
                </a:solidFill>
                <a:latin typeface="Montserrat"/>
                <a:ea typeface="Montserrat"/>
                <a:cs typeface="Montserrat"/>
                <a:sym typeface="Montserrat"/>
              </a:rPr>
              <a:t>To provide meaningful education for the youths, which could make them self-reliant and subsequently encourage them to derive profit and be self dependent.</a:t>
            </a:r>
            <a:endParaRPr sz="2200">
              <a:solidFill>
                <a:schemeClr val="dk1"/>
              </a:solidFill>
              <a:latin typeface="Montserrat"/>
              <a:ea typeface="Montserrat"/>
              <a:cs typeface="Montserrat"/>
              <a:sym typeface="Montserrat"/>
            </a:endParaRPr>
          </a:p>
          <a:p>
            <a:pPr marL="0" lvl="0" indent="0">
              <a:spcBef>
                <a:spcPts val="120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2. To provide small and medium sized companies with the opportunities to receive qualified graduates who will receive training and tutoring in the skills relevant to the management of the small business centers.</a:t>
            </a:r>
            <a:endParaRPr sz="2200">
              <a:solidFill>
                <a:schemeClr val="dk1"/>
              </a:solidFill>
              <a:latin typeface="Montserrat"/>
              <a:ea typeface="Montserrat"/>
              <a:cs typeface="Montserrat"/>
              <a:sym typeface="Montserrat"/>
            </a:endParaRPr>
          </a:p>
          <a:p>
            <a:pPr marL="0" lvl="0" indent="0">
              <a:spcBef>
                <a:spcPts val="120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3. To provide youth with the training and support necessary to help them establish a career in small and medium sized businesses.</a:t>
            </a:r>
            <a:endParaRPr sz="2200">
              <a:solidFill>
                <a:schemeClr val="dk1"/>
              </a:solidFill>
              <a:latin typeface="Montserrat"/>
              <a:ea typeface="Montserrat"/>
              <a:cs typeface="Montserrat"/>
              <a:sym typeface="Montserrat"/>
            </a:endParaRPr>
          </a:p>
          <a:p>
            <a:pPr marL="0" lvl="0" indent="0">
              <a:spcBef>
                <a:spcPts val="120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4. To provide youth with training in skills that will make them meet the manpower needs of the society</a:t>
            </a:r>
            <a:endParaRPr sz="2200">
              <a:solidFill>
                <a:schemeClr val="dk1"/>
              </a:solidFill>
              <a:latin typeface="Montserrat"/>
              <a:ea typeface="Montserrat"/>
              <a:cs typeface="Montserrat"/>
              <a:sym typeface="Montserrat"/>
            </a:endParaRPr>
          </a:p>
          <a:p>
            <a:pPr marL="0" lvl="0" indent="0">
              <a:spcBef>
                <a:spcPts val="120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5. To provide youth with enough training that will make them creative and innovative in identifying new business opportunities.</a:t>
            </a:r>
            <a:endParaRPr sz="2200">
              <a:solidFill>
                <a:schemeClr val="dk1"/>
              </a:solidFill>
              <a:latin typeface="Montserrat"/>
              <a:ea typeface="Montserrat"/>
              <a:cs typeface="Montserrat"/>
              <a:sym typeface="Montserrat"/>
            </a:endParaRPr>
          </a:p>
          <a:p>
            <a:pPr marL="0" lvl="0" indent="0">
              <a:spcBef>
                <a:spcPts val="120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6. To provide youth with enough training in risk management to make uncertainty almost possible and easy</a:t>
            </a:r>
            <a:endParaRPr sz="2200">
              <a:solidFill>
                <a:schemeClr val="dk1"/>
              </a:solidFill>
              <a:latin typeface="Montserrat"/>
              <a:ea typeface="Montserrat"/>
              <a:cs typeface="Montserrat"/>
              <a:sym typeface="Montserrat"/>
            </a:endParaRPr>
          </a:p>
          <a:p>
            <a:pPr marL="0" lvl="0" indent="0">
              <a:spcBef>
                <a:spcPts val="1200"/>
              </a:spcBef>
              <a:spcAft>
                <a:spcPts val="200"/>
              </a:spcAft>
              <a:buNone/>
            </a:pPr>
            <a:endParaRPr sz="220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2690133" y="489083"/>
            <a:ext cx="7378400" cy="5729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4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355700" y="562700"/>
            <a:ext cx="11595900" cy="147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600" b="1">
                <a:solidFill>
                  <a:srgbClr val="00B050"/>
                </a:solidFill>
                <a:latin typeface="Montserrat"/>
                <a:ea typeface="Montserrat"/>
                <a:cs typeface="Montserrat"/>
                <a:sym typeface="Montserrat"/>
              </a:rPr>
              <a:t>THINKING OUT OF THE BOX: CONNECT THE DOT</a:t>
            </a:r>
            <a:br>
              <a:rPr lang="en-US" sz="3600" b="1">
                <a:solidFill>
                  <a:srgbClr val="00B050"/>
                </a:solidFill>
                <a:latin typeface="Montserrat"/>
                <a:ea typeface="Montserrat"/>
                <a:cs typeface="Montserrat"/>
                <a:sym typeface="Montserrat"/>
              </a:rPr>
            </a:br>
            <a:endParaRPr sz="3600" b="1">
              <a:solidFill>
                <a:srgbClr val="00B050"/>
              </a:solidFill>
              <a:latin typeface="Montserrat"/>
              <a:ea typeface="Montserrat"/>
              <a:cs typeface="Montserrat"/>
              <a:sym typeface="Montserrat"/>
            </a:endParaRPr>
          </a:p>
          <a:p>
            <a:pPr marL="0" marR="0" lvl="0" indent="0" algn="ctr" rtl="0">
              <a:spcBef>
                <a:spcPts val="0"/>
              </a:spcBef>
              <a:spcAft>
                <a:spcPts val="0"/>
              </a:spcAft>
              <a:buNone/>
            </a:pPr>
            <a:endParaRPr sz="1800">
              <a:solidFill>
                <a:schemeClr val="dk1"/>
              </a:solidFill>
            </a:endParaRPr>
          </a:p>
        </p:txBody>
      </p:sp>
      <p:pic>
        <p:nvPicPr>
          <p:cNvPr id="183" name="Shape 183"/>
          <p:cNvPicPr preferRelativeResize="0"/>
          <p:nvPr/>
        </p:nvPicPr>
        <p:blipFill rotWithShape="1">
          <a:blip r:embed="rId3">
            <a:alphaModFix/>
          </a:blip>
          <a:srcRect l="6101" t="5140" r="5938" b="4429"/>
          <a:stretch/>
        </p:blipFill>
        <p:spPr>
          <a:xfrm>
            <a:off x="4317149" y="2338498"/>
            <a:ext cx="3235569" cy="3167307"/>
          </a:xfrm>
          <a:prstGeom prst="rect">
            <a:avLst/>
          </a:prstGeom>
          <a:noFill/>
          <a:ln>
            <a:noFill/>
          </a:ln>
        </p:spPr>
      </p:pic>
      <p:sp>
        <p:nvSpPr>
          <p:cNvPr id="184" name="Shape 184"/>
          <p:cNvSpPr txBox="1"/>
          <p:nvPr/>
        </p:nvSpPr>
        <p:spPr>
          <a:xfrm>
            <a:off x="426850" y="305800"/>
            <a:ext cx="8195400" cy="95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341475" y="368950"/>
            <a:ext cx="11624700" cy="116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rgbClr val="00B050"/>
                </a:solidFill>
                <a:latin typeface="Montserrat"/>
                <a:ea typeface="Montserrat"/>
                <a:cs typeface="Montserrat"/>
                <a:sym typeface="Montserrat"/>
              </a:rPr>
              <a:t>THINKING OUT OF THE BOX:</a:t>
            </a:r>
            <a:r>
              <a:rPr lang="en-US" sz="3600" b="1">
                <a:solidFill>
                  <a:srgbClr val="00B050"/>
                </a:solidFill>
                <a:latin typeface="Montserrat"/>
                <a:ea typeface="Montserrat"/>
                <a:cs typeface="Montserrat"/>
                <a:sym typeface="Montserrat"/>
              </a:rPr>
              <a:t> </a:t>
            </a:r>
            <a:r>
              <a:rPr lang="en-US" sz="3600" b="1" i="0" u="none" strike="noStrike" cap="none">
                <a:solidFill>
                  <a:srgbClr val="00B050"/>
                </a:solidFill>
                <a:latin typeface="Montserrat"/>
                <a:ea typeface="Montserrat"/>
                <a:cs typeface="Montserrat"/>
                <a:sym typeface="Montserrat"/>
              </a:rPr>
              <a:t>CONNECT THE DOT</a:t>
            </a:r>
            <a:br>
              <a:rPr lang="en-US" sz="3600" b="1" i="0" u="none" strike="noStrike" cap="none">
                <a:solidFill>
                  <a:srgbClr val="00B050"/>
                </a:solidFill>
                <a:latin typeface="Montserrat"/>
                <a:ea typeface="Montserrat"/>
                <a:cs typeface="Montserrat"/>
                <a:sym typeface="Montserrat"/>
              </a:rPr>
            </a:br>
            <a:endParaRPr sz="3600" b="1" i="0" u="none" strike="noStrike" cap="none">
              <a:solidFill>
                <a:srgbClr val="00B050"/>
              </a:solidFill>
              <a:latin typeface="Montserrat"/>
              <a:ea typeface="Montserrat"/>
              <a:cs typeface="Montserrat"/>
              <a:sym typeface="Montserrat"/>
            </a:endParaRPr>
          </a:p>
        </p:txBody>
      </p:sp>
      <p:pic>
        <p:nvPicPr>
          <p:cNvPr id="190" name="Shape 190" descr="C:\Users\Josiah\Desktop\download.png"/>
          <p:cNvPicPr preferRelativeResize="0"/>
          <p:nvPr/>
        </p:nvPicPr>
        <p:blipFill rotWithShape="1">
          <a:blip r:embed="rId3">
            <a:alphaModFix/>
          </a:blip>
          <a:srcRect/>
          <a:stretch/>
        </p:blipFill>
        <p:spPr>
          <a:xfrm>
            <a:off x="6930536" y="2040036"/>
            <a:ext cx="3866417" cy="3780497"/>
          </a:xfrm>
          <a:prstGeom prst="rect">
            <a:avLst/>
          </a:prstGeom>
          <a:noFill/>
          <a:ln>
            <a:noFill/>
          </a:ln>
        </p:spPr>
      </p:pic>
      <p:pic>
        <p:nvPicPr>
          <p:cNvPr id="191" name="Shape 191"/>
          <p:cNvPicPr preferRelativeResize="0"/>
          <p:nvPr/>
        </p:nvPicPr>
        <p:blipFill rotWithShape="1">
          <a:blip r:embed="rId4">
            <a:alphaModFix/>
          </a:blip>
          <a:srcRect l="6101" t="5140" r="5938" b="4429"/>
          <a:stretch/>
        </p:blipFill>
        <p:spPr>
          <a:xfrm>
            <a:off x="2157045" y="2391507"/>
            <a:ext cx="3235569" cy="31673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 calcmode="lin" valueType="num">
                                      <p:cBhvr additive="base">
                                        <p:cTn id="12" dur="500"/>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800" i="0" u="none" strike="noStrike" cap="none">
                <a:solidFill>
                  <a:srgbClr val="00B050"/>
                </a:solidFill>
                <a:latin typeface="Montserrat"/>
                <a:ea typeface="Montserrat"/>
                <a:cs typeface="Montserrat"/>
                <a:sym typeface="Montserrat"/>
              </a:rPr>
              <a:t>General Discussion: What do you see?</a:t>
            </a:r>
            <a:endParaRPr>
              <a:solidFill>
                <a:srgbClr val="00B050"/>
              </a:solidFill>
              <a:latin typeface="Montserrat"/>
              <a:ea typeface="Montserrat"/>
              <a:cs typeface="Montserrat"/>
              <a:sym typeface="Montserrat"/>
            </a:endParaRPr>
          </a:p>
        </p:txBody>
      </p:sp>
      <p:sp>
        <p:nvSpPr>
          <p:cNvPr id="197" name="Shape 197"/>
          <p:cNvSpPr txBox="1">
            <a:spLocks noGrp="1"/>
          </p:cNvSpPr>
          <p:nvPr>
            <p:ph type="dt" idx="4294967295"/>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0" i="0" u="none" strike="noStrike" cap="none">
                <a:solidFill>
                  <a:srgbClr val="FFFFFF"/>
                </a:solidFill>
                <a:latin typeface="Calibri"/>
                <a:ea typeface="Calibri"/>
                <a:cs typeface="Calibri"/>
                <a:sym typeface="Calibri"/>
              </a:rPr>
              <a:t>29/10/2017</a:t>
            </a:r>
            <a:endParaRPr sz="900" b="0" i="0" u="none" strike="noStrike" cap="none">
              <a:solidFill>
                <a:srgbClr val="FFFFFF"/>
              </a:solidFill>
              <a:latin typeface="Calibri"/>
              <a:ea typeface="Calibri"/>
              <a:cs typeface="Calibri"/>
              <a:sym typeface="Calibri"/>
            </a:endParaRPr>
          </a:p>
        </p:txBody>
      </p:sp>
      <p:sp>
        <p:nvSpPr>
          <p:cNvPr id="198" name="Shape 198"/>
          <p:cNvSpPr txBox="1">
            <a:spLocks noGrp="1"/>
          </p:cNvSpPr>
          <p:nvPr>
            <p:ph type="ftr" idx="4294967295"/>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0" i="0" u="none" strike="noStrike" cap="none">
                <a:solidFill>
                  <a:srgbClr val="FFFFFF"/>
                </a:solidFill>
                <a:latin typeface="Calibri"/>
                <a:ea typeface="Calibri"/>
                <a:cs typeface="Calibri"/>
                <a:sym typeface="Calibri"/>
              </a:rPr>
              <a:t>CHIANA EUROPE INTERNATIONAL BUSINESS SCHOOL</a:t>
            </a:r>
            <a:endParaRPr/>
          </a:p>
        </p:txBody>
      </p:sp>
      <p:pic>
        <p:nvPicPr>
          <p:cNvPr id="199" name="Shape 199" descr="http://4.bp.blogspot.com/_IBVPgalgRAk/S-g2Q95yAxI/AAAAAAAABMY/zCaXFbXyF4o/s1600/old+lady+young+optical+illusion.jpg"/>
          <p:cNvPicPr preferRelativeResize="0"/>
          <p:nvPr/>
        </p:nvPicPr>
        <p:blipFill rotWithShape="1">
          <a:blip r:embed="rId3">
            <a:alphaModFix/>
          </a:blip>
          <a:srcRect/>
          <a:stretch/>
        </p:blipFill>
        <p:spPr>
          <a:xfrm>
            <a:off x="2446338" y="1785938"/>
            <a:ext cx="6913562" cy="478313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097275" y="50954"/>
            <a:ext cx="9459300" cy="862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3600" i="0" u="none" strike="noStrike" cap="none">
                <a:solidFill>
                  <a:srgbClr val="00B050"/>
                </a:solidFill>
                <a:latin typeface="Montserrat"/>
                <a:ea typeface="Montserrat"/>
                <a:cs typeface="Montserrat"/>
                <a:sym typeface="Montserrat"/>
              </a:rPr>
              <a:t>Note: People see things differently</a:t>
            </a:r>
            <a:endParaRPr sz="3600">
              <a:solidFill>
                <a:srgbClr val="00B050"/>
              </a:solidFill>
              <a:latin typeface="Montserrat"/>
              <a:ea typeface="Montserrat"/>
              <a:cs typeface="Montserrat"/>
              <a:sym typeface="Montserrat"/>
            </a:endParaRPr>
          </a:p>
        </p:txBody>
      </p:sp>
      <p:sp>
        <p:nvSpPr>
          <p:cNvPr id="205" name="Shape 205"/>
          <p:cNvSpPr txBox="1">
            <a:spLocks noGrp="1"/>
          </p:cNvSpPr>
          <p:nvPr>
            <p:ph type="body" idx="1"/>
          </p:nvPr>
        </p:nvSpPr>
        <p:spPr>
          <a:xfrm>
            <a:off x="739036" y="913450"/>
            <a:ext cx="11099439" cy="5382600"/>
          </a:xfrm>
          <a:prstGeom prst="rect">
            <a:avLst/>
          </a:prstGeom>
          <a:solidFill>
            <a:srgbClr val="D3EBD9"/>
          </a:solidFill>
          <a:ln>
            <a:noFill/>
          </a:ln>
        </p:spPr>
        <p:txBody>
          <a:bodyPr spcFirstLastPara="1" wrap="square" lIns="0" tIns="45700" rIns="0" bIns="45700" anchor="t" anchorCtr="0">
            <a:noAutofit/>
          </a:bodyPr>
          <a:lstStyle/>
          <a:p>
            <a:pPr marL="274320" marR="0" lvl="0" indent="-258445" algn="r" rtl="0">
              <a:lnSpc>
                <a:spcPct val="100000"/>
              </a:lnSpc>
              <a:spcBef>
                <a:spcPts val="0"/>
              </a:spcBef>
              <a:spcAft>
                <a:spcPts val="0"/>
              </a:spcAft>
              <a:buClr>
                <a:schemeClr val="accent3"/>
              </a:buClr>
              <a:buSzPts val="2000"/>
              <a:buFont typeface="Montserrat"/>
              <a:buChar char="•"/>
            </a:pPr>
            <a:r>
              <a:rPr lang="en-US" b="1" i="0" u="none" strike="noStrike" cap="none" dirty="0">
                <a:solidFill>
                  <a:srgbClr val="FF0000"/>
                </a:solidFill>
                <a:latin typeface="Montserrat"/>
                <a:ea typeface="Montserrat"/>
                <a:cs typeface="Montserrat"/>
                <a:sym typeface="Montserrat"/>
              </a:rPr>
              <a:t>Old Lady</a:t>
            </a:r>
            <a:endParaRPr dirty="0">
              <a:latin typeface="Montserrat"/>
              <a:ea typeface="Montserrat"/>
              <a:cs typeface="Montserrat"/>
              <a:sym typeface="Montserrat"/>
            </a:endParaRPr>
          </a:p>
          <a:p>
            <a:pPr marL="274320" marR="0" lvl="0" indent="-131445" algn="r" rtl="0">
              <a:lnSpc>
                <a:spcPct val="100000"/>
              </a:lnSpc>
              <a:spcBef>
                <a:spcPts val="1200"/>
              </a:spcBef>
              <a:spcAft>
                <a:spcPts val="0"/>
              </a:spcAft>
              <a:buClr>
                <a:schemeClr val="accent3"/>
              </a:buClr>
              <a:buSzPts val="2250"/>
              <a:buFont typeface="Arial"/>
              <a:buNone/>
            </a:pPr>
            <a:endParaRPr b="1" i="0" u="none" strike="noStrike" cap="none" dirty="0">
              <a:solidFill>
                <a:srgbClr val="FF0000"/>
              </a:solidFill>
              <a:latin typeface="Montserrat"/>
              <a:ea typeface="Montserrat"/>
              <a:cs typeface="Montserrat"/>
              <a:sym typeface="Montserrat"/>
            </a:endParaRPr>
          </a:p>
          <a:p>
            <a:pPr marL="274320" marR="0" lvl="0" indent="-258445" algn="r" rtl="0">
              <a:lnSpc>
                <a:spcPct val="100000"/>
              </a:lnSpc>
              <a:spcBef>
                <a:spcPts val="1200"/>
              </a:spcBef>
              <a:spcAft>
                <a:spcPts val="0"/>
              </a:spcAft>
              <a:buClr>
                <a:schemeClr val="accent3"/>
              </a:buClr>
              <a:buSzPts val="2000"/>
              <a:buFont typeface="Montserrat"/>
              <a:buChar char="•"/>
            </a:pPr>
            <a:r>
              <a:rPr lang="en-US" b="1" i="0" u="none" strike="noStrike" cap="none" dirty="0">
                <a:solidFill>
                  <a:srgbClr val="0070C0"/>
                </a:solidFill>
                <a:latin typeface="Montserrat"/>
                <a:ea typeface="Montserrat"/>
                <a:cs typeface="Montserrat"/>
                <a:sym typeface="Montserrat"/>
              </a:rPr>
              <a:t>Young Lady</a:t>
            </a:r>
            <a:endParaRPr dirty="0">
              <a:latin typeface="Montserrat"/>
              <a:ea typeface="Montserrat"/>
              <a:cs typeface="Montserrat"/>
              <a:sym typeface="Montserrat"/>
            </a:endParaRPr>
          </a:p>
          <a:p>
            <a:pPr marL="274320" marR="0" lvl="0" indent="-131445" algn="r" rtl="0">
              <a:lnSpc>
                <a:spcPct val="100000"/>
              </a:lnSpc>
              <a:spcBef>
                <a:spcPts val="1200"/>
              </a:spcBef>
              <a:spcAft>
                <a:spcPts val="0"/>
              </a:spcAft>
              <a:buClr>
                <a:schemeClr val="accent3"/>
              </a:buClr>
              <a:buSzPts val="2250"/>
              <a:buFont typeface="Arial"/>
              <a:buNone/>
            </a:pPr>
            <a:endParaRPr b="1" i="0" u="none" strike="noStrike" cap="none" dirty="0">
              <a:solidFill>
                <a:srgbClr val="0070C0"/>
              </a:solidFill>
              <a:latin typeface="Montserrat"/>
              <a:ea typeface="Montserrat"/>
              <a:cs typeface="Montserrat"/>
              <a:sym typeface="Montserrat"/>
            </a:endParaRPr>
          </a:p>
          <a:p>
            <a:pPr marL="274320" marR="0" lvl="0" indent="-258445" algn="r" rtl="0">
              <a:lnSpc>
                <a:spcPct val="100000"/>
              </a:lnSpc>
              <a:spcBef>
                <a:spcPts val="1200"/>
              </a:spcBef>
              <a:spcAft>
                <a:spcPts val="0"/>
              </a:spcAft>
              <a:buClr>
                <a:schemeClr val="accent3"/>
              </a:buClr>
              <a:buSzPts val="2000"/>
              <a:buFont typeface="Montserrat"/>
              <a:buChar char="•"/>
            </a:pPr>
            <a:r>
              <a:rPr lang="en-US" i="0" u="none" strike="noStrike" cap="none" dirty="0">
                <a:solidFill>
                  <a:srgbClr val="487B78"/>
                </a:solidFill>
                <a:latin typeface="Montserrat"/>
                <a:ea typeface="Montserrat"/>
                <a:cs typeface="Montserrat"/>
                <a:sym typeface="Montserrat"/>
              </a:rPr>
              <a:t>Shows that your past experience may be </a:t>
            </a:r>
            <a:endParaRPr i="0" u="none" strike="noStrike" cap="none" dirty="0">
              <a:solidFill>
                <a:srgbClr val="487B78"/>
              </a:solidFill>
              <a:latin typeface="Montserrat"/>
              <a:ea typeface="Montserrat"/>
              <a:cs typeface="Montserrat"/>
              <a:sym typeface="Montserrat"/>
            </a:endParaRPr>
          </a:p>
          <a:p>
            <a:pPr marL="0" marR="0" lvl="0" indent="0" algn="r" rtl="0">
              <a:lnSpc>
                <a:spcPct val="100000"/>
              </a:lnSpc>
              <a:spcBef>
                <a:spcPts val="1200"/>
              </a:spcBef>
              <a:spcAft>
                <a:spcPts val="0"/>
              </a:spcAft>
              <a:buNone/>
            </a:pPr>
            <a:r>
              <a:rPr lang="en-US" i="0" u="none" strike="noStrike" cap="none" dirty="0">
                <a:solidFill>
                  <a:srgbClr val="487B78"/>
                </a:solidFill>
                <a:latin typeface="Montserrat"/>
                <a:ea typeface="Montserrat"/>
                <a:cs typeface="Montserrat"/>
                <a:sym typeface="Montserrat"/>
              </a:rPr>
              <a:t>influencing how you see things</a:t>
            </a:r>
            <a:endParaRPr dirty="0">
              <a:latin typeface="Montserrat"/>
              <a:ea typeface="Montserrat"/>
              <a:cs typeface="Montserrat"/>
              <a:sym typeface="Montserrat"/>
            </a:endParaRPr>
          </a:p>
          <a:p>
            <a:pPr marL="274320" marR="0" lvl="0" indent="-131445" algn="r" rtl="0">
              <a:lnSpc>
                <a:spcPct val="100000"/>
              </a:lnSpc>
              <a:spcBef>
                <a:spcPts val="1200"/>
              </a:spcBef>
              <a:spcAft>
                <a:spcPts val="0"/>
              </a:spcAft>
              <a:buClr>
                <a:schemeClr val="accent3"/>
              </a:buClr>
              <a:buSzPts val="2250"/>
              <a:buFont typeface="Arial"/>
              <a:buNone/>
            </a:pPr>
            <a:endParaRPr i="0" u="none" strike="noStrike" cap="none" dirty="0">
              <a:solidFill>
                <a:srgbClr val="487B78"/>
              </a:solidFill>
              <a:latin typeface="Montserrat"/>
              <a:ea typeface="Montserrat"/>
              <a:cs typeface="Montserrat"/>
              <a:sym typeface="Montserrat"/>
            </a:endParaRPr>
          </a:p>
          <a:p>
            <a:pPr marL="274320" marR="0" lvl="0" indent="-258445" algn="r" rtl="0">
              <a:lnSpc>
                <a:spcPct val="100000"/>
              </a:lnSpc>
              <a:spcBef>
                <a:spcPts val="1200"/>
              </a:spcBef>
              <a:spcAft>
                <a:spcPts val="0"/>
              </a:spcAft>
              <a:buClr>
                <a:schemeClr val="accent3"/>
              </a:buClr>
              <a:buSzPts val="2000"/>
              <a:buFont typeface="Montserrat"/>
              <a:buChar char="•"/>
            </a:pPr>
            <a:r>
              <a:rPr lang="en-US" i="0" u="none" strike="noStrike" cap="none" dirty="0">
                <a:solidFill>
                  <a:srgbClr val="487B78"/>
                </a:solidFill>
                <a:latin typeface="Montserrat"/>
                <a:ea typeface="Montserrat"/>
                <a:cs typeface="Montserrat"/>
                <a:sym typeface="Montserrat"/>
              </a:rPr>
              <a:t>Perception is reality</a:t>
            </a:r>
            <a:endParaRPr dirty="0">
              <a:latin typeface="Montserrat"/>
              <a:ea typeface="Montserrat"/>
              <a:cs typeface="Montserrat"/>
              <a:sym typeface="Montserrat"/>
            </a:endParaRPr>
          </a:p>
          <a:p>
            <a:pPr marL="274320" marR="0" lvl="0" indent="-131445" algn="r" rtl="0">
              <a:lnSpc>
                <a:spcPct val="100000"/>
              </a:lnSpc>
              <a:spcBef>
                <a:spcPts val="1200"/>
              </a:spcBef>
              <a:spcAft>
                <a:spcPts val="0"/>
              </a:spcAft>
              <a:buClr>
                <a:schemeClr val="accent3"/>
              </a:buClr>
              <a:buSzPts val="2250"/>
              <a:buFont typeface="Arial"/>
              <a:buNone/>
            </a:pPr>
            <a:endParaRPr i="0" u="none" strike="noStrike" cap="none" dirty="0">
              <a:solidFill>
                <a:srgbClr val="487B78"/>
              </a:solidFill>
              <a:latin typeface="Montserrat"/>
              <a:ea typeface="Montserrat"/>
              <a:cs typeface="Montserrat"/>
              <a:sym typeface="Montserrat"/>
            </a:endParaRPr>
          </a:p>
          <a:p>
            <a:pPr marL="274320" marR="0" lvl="0" indent="-258445" algn="r" rtl="0">
              <a:lnSpc>
                <a:spcPct val="100000"/>
              </a:lnSpc>
              <a:spcBef>
                <a:spcPts val="1200"/>
              </a:spcBef>
              <a:spcAft>
                <a:spcPts val="0"/>
              </a:spcAft>
              <a:buClr>
                <a:schemeClr val="accent3"/>
              </a:buClr>
              <a:buSzPts val="2000"/>
              <a:buFont typeface="Montserrat"/>
              <a:buChar char="•"/>
            </a:pPr>
            <a:r>
              <a:rPr lang="en-US" i="0" u="none" strike="noStrike" cap="none" dirty="0">
                <a:solidFill>
                  <a:srgbClr val="487B78"/>
                </a:solidFill>
                <a:latin typeface="Montserrat"/>
                <a:ea typeface="Montserrat"/>
                <a:cs typeface="Montserrat"/>
                <a:sym typeface="Montserrat"/>
              </a:rPr>
              <a:t>Focus on the collective mean and then after </a:t>
            </a:r>
            <a:endParaRPr i="0" u="none" strike="noStrike" cap="none" dirty="0">
              <a:solidFill>
                <a:srgbClr val="487B78"/>
              </a:solidFill>
              <a:latin typeface="Montserrat"/>
              <a:ea typeface="Montserrat"/>
              <a:cs typeface="Montserrat"/>
              <a:sym typeface="Montserrat"/>
            </a:endParaRPr>
          </a:p>
          <a:p>
            <a:pPr marL="0" marR="0" lvl="0" indent="0" algn="r" rtl="0">
              <a:lnSpc>
                <a:spcPct val="100000"/>
              </a:lnSpc>
              <a:spcBef>
                <a:spcPts val="1200"/>
              </a:spcBef>
              <a:spcAft>
                <a:spcPts val="0"/>
              </a:spcAft>
              <a:buNone/>
            </a:pPr>
            <a:r>
              <a:rPr lang="en-US" i="0" u="none" strike="noStrike" cap="none" dirty="0">
                <a:solidFill>
                  <a:srgbClr val="487B78"/>
                </a:solidFill>
                <a:latin typeface="Montserrat"/>
                <a:ea typeface="Montserrat"/>
                <a:cs typeface="Montserrat"/>
                <a:sym typeface="Montserrat"/>
              </a:rPr>
              <a:t>focus on the perception</a:t>
            </a:r>
            <a:endParaRPr dirty="0">
              <a:latin typeface="Montserrat"/>
              <a:ea typeface="Montserrat"/>
              <a:cs typeface="Montserrat"/>
              <a:sym typeface="Montserrat"/>
            </a:endParaRPr>
          </a:p>
        </p:txBody>
      </p:sp>
      <p:pic>
        <p:nvPicPr>
          <p:cNvPr id="206" name="Shape 206" descr="http://4.bp.blogspot.com/_IBVPgalgRAk/S-g2Q95yAxI/AAAAAAAABMY/zCaXFbXyF4o/s1600/old+lady+young+optical+illusion.jpg"/>
          <p:cNvPicPr preferRelativeResize="0"/>
          <p:nvPr/>
        </p:nvPicPr>
        <p:blipFill rotWithShape="1">
          <a:blip r:embed="rId3">
            <a:alphaModFix/>
          </a:blip>
          <a:srcRect/>
          <a:stretch/>
        </p:blipFill>
        <p:spPr>
          <a:xfrm>
            <a:off x="427038" y="1187700"/>
            <a:ext cx="5668962" cy="522922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69525" y="184075"/>
            <a:ext cx="11155200" cy="1982928"/>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000" b="1" i="0" u="none" strike="noStrike" cap="none" dirty="0">
                <a:solidFill>
                  <a:srgbClr val="00B050"/>
                </a:solidFill>
                <a:latin typeface="Montserrat"/>
                <a:ea typeface="Montserrat"/>
                <a:cs typeface="Montserrat"/>
                <a:sym typeface="Montserrat"/>
              </a:rPr>
              <a:t>THE ENTREPRENEURIAL IMPERATIVE IN LIBERIA: </a:t>
            </a:r>
            <a:r>
              <a:rPr lang="en-US" sz="3000" b="1" i="0" u="none" strike="noStrike" cap="none" dirty="0">
                <a:solidFill>
                  <a:srgbClr val="00B050"/>
                </a:solidFill>
                <a:latin typeface="Montserrat"/>
                <a:ea typeface="Montserrat"/>
                <a:cs typeface="Montserrat"/>
                <a:sym typeface="Montserrat"/>
              </a:rPr>
              <a:t>why is entrepre</a:t>
            </a:r>
            <a:r>
              <a:rPr lang="en-US" sz="3000" b="1" dirty="0">
                <a:solidFill>
                  <a:srgbClr val="00B050"/>
                </a:solidFill>
                <a:latin typeface="Montserrat"/>
                <a:ea typeface="Montserrat"/>
                <a:cs typeface="Montserrat"/>
                <a:sym typeface="Montserrat"/>
              </a:rPr>
              <a:t>neurship critical in the Liberian context?</a:t>
            </a:r>
            <a:endParaRPr sz="3000" b="1" i="0" u="none" strike="noStrike" cap="none" dirty="0">
              <a:solidFill>
                <a:srgbClr val="00B050"/>
              </a:solidFill>
              <a:latin typeface="Montserrat"/>
              <a:ea typeface="Montserrat"/>
              <a:cs typeface="Montserrat"/>
              <a:sym typeface="Montserrat"/>
            </a:endParaRPr>
          </a:p>
        </p:txBody>
      </p:sp>
      <p:sp>
        <p:nvSpPr>
          <p:cNvPr id="212" name="Shape 212"/>
          <p:cNvSpPr txBox="1">
            <a:spLocks noGrp="1"/>
          </p:cNvSpPr>
          <p:nvPr>
            <p:ph type="body" idx="1"/>
          </p:nvPr>
        </p:nvSpPr>
        <p:spPr>
          <a:xfrm>
            <a:off x="711400" y="2226625"/>
            <a:ext cx="10699500" cy="4026600"/>
          </a:xfrm>
          <a:prstGeom prst="rect">
            <a:avLst/>
          </a:prstGeom>
          <a:noFill/>
          <a:ln>
            <a:noFill/>
          </a:ln>
        </p:spPr>
        <p:txBody>
          <a:bodyPr spcFirstLastPara="1" wrap="square" lIns="0" tIns="45700" rIns="0" bIns="45700" anchor="t" anchorCtr="0">
            <a:noAutofit/>
          </a:bodyPr>
          <a:lstStyle/>
          <a:p>
            <a:pPr marL="0" lvl="0" indent="0" rtl="0">
              <a:spcBef>
                <a:spcPts val="1200"/>
              </a:spcBef>
              <a:spcAft>
                <a:spcPts val="0"/>
              </a:spcAft>
              <a:buClr>
                <a:schemeClr val="dk1"/>
              </a:buClr>
              <a:buSzPts val="1100"/>
              <a:buFont typeface="Arial"/>
              <a:buNone/>
            </a:pPr>
            <a:r>
              <a:rPr lang="en-US">
                <a:latin typeface="Montserrat"/>
                <a:ea typeface="Montserrat"/>
                <a:cs typeface="Montserrat"/>
                <a:sym typeface="Montserrat"/>
              </a:rPr>
              <a:t>Youth comprise 65% of the population of some 4.5 million. The United Nation reports that 85% of Liberian youth are unemployed.</a:t>
            </a:r>
            <a:endParaRPr>
              <a:solidFill>
                <a:srgbClr val="3F3F3F"/>
              </a:solidFill>
              <a:latin typeface="Montserrat"/>
              <a:ea typeface="Montserrat"/>
              <a:cs typeface="Montserrat"/>
              <a:sym typeface="Montserrat"/>
            </a:endParaRPr>
          </a:p>
          <a:p>
            <a:pPr marL="137160" marR="0" lvl="0" indent="0" algn="l" rtl="0">
              <a:lnSpc>
                <a:spcPct val="90000"/>
              </a:lnSpc>
              <a:spcBef>
                <a:spcPts val="1200"/>
              </a:spcBef>
              <a:spcAft>
                <a:spcPts val="0"/>
              </a:spcAft>
              <a:buClr>
                <a:schemeClr val="dk1"/>
              </a:buClr>
              <a:buSzPts val="2000"/>
              <a:buFont typeface="Calibri"/>
              <a:buNone/>
            </a:pP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Underdeveloped economy</a:t>
            </a: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High level of unemployment</a:t>
            </a: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High level</a:t>
            </a:r>
            <a:r>
              <a:rPr lang="en-US">
                <a:solidFill>
                  <a:srgbClr val="3F3F3F"/>
                </a:solidFill>
                <a:latin typeface="Montserrat"/>
                <a:ea typeface="Montserrat"/>
                <a:cs typeface="Montserrat"/>
                <a:sym typeface="Montserrat"/>
              </a:rPr>
              <a:t> of</a:t>
            </a:r>
            <a:r>
              <a:rPr lang="en-US" sz="2000" i="0" u="none" strike="noStrike" cap="none">
                <a:solidFill>
                  <a:srgbClr val="3F3F3F"/>
                </a:solidFill>
                <a:latin typeface="Montserrat"/>
                <a:ea typeface="Montserrat"/>
                <a:cs typeface="Montserrat"/>
                <a:sym typeface="Montserrat"/>
              </a:rPr>
              <a:t> extreme poverty </a:t>
            </a: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Low level of agricultural  output</a:t>
            </a: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Low level of technological innovations</a:t>
            </a:r>
            <a:endParaRPr>
              <a:latin typeface="Montserrat"/>
              <a:ea typeface="Montserrat"/>
              <a:cs typeface="Montserrat"/>
              <a:sym typeface="Montserrat"/>
            </a:endParaRPr>
          </a:p>
          <a:p>
            <a:pPr marL="548640" marR="0" lvl="0" indent="-411480" algn="l" rtl="0">
              <a:lnSpc>
                <a:spcPct val="90000"/>
              </a:lnSpc>
              <a:spcBef>
                <a:spcPts val="1200"/>
              </a:spcBef>
              <a:spcAft>
                <a:spcPts val="0"/>
              </a:spcAft>
              <a:buClr>
                <a:schemeClr val="dk1"/>
              </a:buClr>
              <a:buSzPts val="2000"/>
              <a:buFont typeface="Montserrat"/>
              <a:buChar char="⬜"/>
            </a:pPr>
            <a:r>
              <a:rPr lang="en-US" sz="2000" i="0" u="none" strike="noStrike" cap="none">
                <a:solidFill>
                  <a:srgbClr val="3F3F3F"/>
                </a:solidFill>
                <a:latin typeface="Montserrat"/>
                <a:ea typeface="Montserrat"/>
                <a:cs typeface="Montserrat"/>
                <a:sym typeface="Montserrat"/>
              </a:rPr>
              <a:t>Low level of quality of life</a:t>
            </a:r>
            <a:endParaRPr>
              <a:latin typeface="Montserrat"/>
              <a:ea typeface="Montserrat"/>
              <a:cs typeface="Montserrat"/>
              <a:sym typeface="Montserrat"/>
            </a:endParaRPr>
          </a:p>
          <a:p>
            <a:pPr marL="91440" marR="0" lvl="0" indent="35560" algn="l" rtl="0">
              <a:lnSpc>
                <a:spcPct val="90000"/>
              </a:lnSpc>
              <a:spcBef>
                <a:spcPts val="1200"/>
              </a:spcBef>
              <a:spcAft>
                <a:spcPts val="0"/>
              </a:spcAft>
              <a:buClr>
                <a:schemeClr val="accent1"/>
              </a:buClr>
              <a:buSzPts val="2000"/>
              <a:buFont typeface="Calibri"/>
              <a:buNone/>
            </a:pPr>
            <a:endParaRPr sz="2000" i="0" u="none" strike="noStrike" cap="none">
              <a:solidFill>
                <a:srgbClr val="3F3F3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097275" y="276400"/>
            <a:ext cx="10171500" cy="12324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b="1" dirty="0">
                <a:solidFill>
                  <a:srgbClr val="00B050"/>
                </a:solidFill>
                <a:latin typeface="Montserrat"/>
                <a:ea typeface="Montserrat"/>
                <a:cs typeface="Montserrat"/>
                <a:sym typeface="Montserrat"/>
              </a:rPr>
              <a:t>The Entrepreneurial Attributes:</a:t>
            </a:r>
            <a:endParaRPr sz="4800" b="1" i="0" u="none" strike="noStrike" cap="none" dirty="0">
              <a:solidFill>
                <a:srgbClr val="00B050"/>
              </a:solidFill>
              <a:latin typeface="Montserrat"/>
              <a:ea typeface="Montserrat"/>
              <a:cs typeface="Montserrat"/>
              <a:sym typeface="Montserrat"/>
            </a:endParaRPr>
          </a:p>
        </p:txBody>
      </p:sp>
      <p:sp>
        <p:nvSpPr>
          <p:cNvPr id="218" name="Shape 218"/>
          <p:cNvSpPr txBox="1">
            <a:spLocks noGrp="1"/>
          </p:cNvSpPr>
          <p:nvPr>
            <p:ph type="body" idx="1"/>
          </p:nvPr>
        </p:nvSpPr>
        <p:spPr>
          <a:xfrm>
            <a:off x="668725" y="1945850"/>
            <a:ext cx="10443900" cy="4022700"/>
          </a:xfrm>
          <a:prstGeom prst="rect">
            <a:avLst/>
          </a:prstGeom>
          <a:noFill/>
          <a:ln>
            <a:noFill/>
          </a:ln>
        </p:spPr>
        <p:txBody>
          <a:bodyPr spcFirstLastPara="1" wrap="square" lIns="0" tIns="45700" rIns="0" bIns="45700" anchor="t" anchorCtr="0">
            <a:noAutofit/>
          </a:bodyPr>
          <a:lstStyle/>
          <a:p>
            <a:pPr marL="90488" marR="0" lvl="0" indent="-103188" algn="l" rtl="0">
              <a:lnSpc>
                <a:spcPct val="90000"/>
              </a:lnSpc>
              <a:spcBef>
                <a:spcPts val="0"/>
              </a:spcBef>
              <a:spcAft>
                <a:spcPts val="0"/>
              </a:spcAft>
              <a:buClr>
                <a:schemeClr val="accent1"/>
              </a:buClr>
              <a:buSzPts val="3000"/>
              <a:buFont typeface="Montserrat"/>
              <a:buChar char=" "/>
            </a:pPr>
            <a:r>
              <a:rPr lang="en-US" sz="3000" dirty="0">
                <a:latin typeface="Montserrat"/>
                <a:ea typeface="Montserrat"/>
                <a:cs typeface="Montserrat"/>
                <a:sym typeface="Montserrat"/>
              </a:rPr>
              <a:t>- </a:t>
            </a:r>
            <a:r>
              <a:rPr lang="en-US" sz="3000" i="0" u="none" strike="noStrike" cap="none" dirty="0">
                <a:solidFill>
                  <a:srgbClr val="404040"/>
                </a:solidFill>
                <a:latin typeface="Montserrat"/>
                <a:ea typeface="Montserrat"/>
                <a:cs typeface="Montserrat"/>
                <a:sym typeface="Montserrat"/>
              </a:rPr>
              <a:t>Searching and taking advantage of opportunities</a:t>
            </a:r>
            <a:endParaRPr sz="3000" dirty="0">
              <a:latin typeface="Montserrat"/>
              <a:ea typeface="Montserrat"/>
              <a:cs typeface="Montserrat"/>
              <a:sym typeface="Montserrat"/>
            </a:endParaRPr>
          </a:p>
          <a:p>
            <a:pPr marL="90488" marR="0" lvl="0" indent="-103188" algn="l" rtl="0">
              <a:lnSpc>
                <a:spcPct val="90000"/>
              </a:lnSpc>
              <a:spcBef>
                <a:spcPts val="1400"/>
              </a:spcBef>
              <a:spcAft>
                <a:spcPts val="0"/>
              </a:spcAft>
              <a:buClr>
                <a:schemeClr val="accent1"/>
              </a:buClr>
              <a:buSzPts val="3000"/>
              <a:buFont typeface="Montserrat"/>
              <a:buChar char=" "/>
            </a:pPr>
            <a:r>
              <a:rPr lang="en-US" sz="3000" dirty="0">
                <a:latin typeface="Montserrat"/>
                <a:ea typeface="Montserrat"/>
                <a:cs typeface="Montserrat"/>
                <a:sym typeface="Montserrat"/>
              </a:rPr>
              <a:t>- </a:t>
            </a:r>
            <a:r>
              <a:rPr lang="en-US" sz="3000" i="0" u="none" strike="noStrike" cap="none" dirty="0">
                <a:solidFill>
                  <a:srgbClr val="404040"/>
                </a:solidFill>
                <a:latin typeface="Montserrat"/>
                <a:ea typeface="Montserrat"/>
                <a:cs typeface="Montserrat"/>
                <a:sym typeface="Montserrat"/>
              </a:rPr>
              <a:t>The art of turning ideas into a business</a:t>
            </a:r>
            <a:endParaRPr sz="3000" dirty="0">
              <a:latin typeface="Montserrat"/>
              <a:ea typeface="Montserrat"/>
              <a:cs typeface="Montserrat"/>
              <a:sym typeface="Montserrat"/>
            </a:endParaRPr>
          </a:p>
          <a:p>
            <a:pPr marL="90488" marR="0" lvl="0" indent="-103188" algn="l" rtl="0">
              <a:lnSpc>
                <a:spcPct val="90000"/>
              </a:lnSpc>
              <a:spcBef>
                <a:spcPts val="1400"/>
              </a:spcBef>
              <a:spcAft>
                <a:spcPts val="0"/>
              </a:spcAft>
              <a:buClr>
                <a:schemeClr val="accent1"/>
              </a:buClr>
              <a:buSzPts val="3000"/>
              <a:buFont typeface="Montserrat"/>
              <a:buChar char=" "/>
            </a:pPr>
            <a:r>
              <a:rPr lang="en-US" sz="3000" dirty="0">
                <a:latin typeface="Montserrat"/>
                <a:ea typeface="Montserrat"/>
                <a:cs typeface="Montserrat"/>
                <a:sym typeface="Montserrat"/>
              </a:rPr>
              <a:t>- </a:t>
            </a:r>
            <a:r>
              <a:rPr lang="en-US" sz="3000" i="0" u="none" strike="noStrike" cap="none" dirty="0">
                <a:solidFill>
                  <a:srgbClr val="404040"/>
                </a:solidFill>
                <a:latin typeface="Montserrat"/>
                <a:ea typeface="Montserrat"/>
                <a:cs typeface="Montserrat"/>
                <a:sym typeface="Montserrat"/>
              </a:rPr>
              <a:t>Entrepreneurship is a process</a:t>
            </a:r>
            <a:endParaRPr sz="3000" dirty="0">
              <a:latin typeface="Montserrat"/>
              <a:ea typeface="Montserrat"/>
              <a:cs typeface="Montserrat"/>
              <a:sym typeface="Montserrat"/>
            </a:endParaRPr>
          </a:p>
          <a:p>
            <a:pPr marL="90488" marR="0" lvl="0" indent="-103188" algn="l" rtl="0">
              <a:lnSpc>
                <a:spcPct val="90000"/>
              </a:lnSpc>
              <a:spcBef>
                <a:spcPts val="1400"/>
              </a:spcBef>
              <a:spcAft>
                <a:spcPts val="0"/>
              </a:spcAft>
              <a:buClr>
                <a:schemeClr val="accent1"/>
              </a:buClr>
              <a:buSzPts val="3000"/>
              <a:buFont typeface="Montserrat"/>
              <a:buChar char=" "/>
            </a:pPr>
            <a:r>
              <a:rPr lang="en-US" sz="3000" dirty="0">
                <a:latin typeface="Montserrat"/>
                <a:ea typeface="Montserrat"/>
                <a:cs typeface="Montserrat"/>
                <a:sym typeface="Montserrat"/>
              </a:rPr>
              <a:t>- </a:t>
            </a:r>
            <a:r>
              <a:rPr lang="en-US" sz="3000" i="0" u="none" strike="noStrike" cap="none" dirty="0">
                <a:solidFill>
                  <a:srgbClr val="404040"/>
                </a:solidFill>
                <a:latin typeface="Montserrat"/>
                <a:ea typeface="Montserrat"/>
                <a:cs typeface="Montserrat"/>
                <a:sym typeface="Montserrat"/>
              </a:rPr>
              <a:t>It is an individual or a team effort</a:t>
            </a:r>
            <a:endParaRPr sz="3000" dirty="0">
              <a:latin typeface="Montserrat"/>
              <a:ea typeface="Montserrat"/>
              <a:cs typeface="Montserrat"/>
              <a:sym typeface="Montserrat"/>
            </a:endParaRPr>
          </a:p>
          <a:p>
            <a:pPr marL="90488" marR="0" lvl="0" indent="-103188" algn="l" rtl="0">
              <a:lnSpc>
                <a:spcPct val="90000"/>
              </a:lnSpc>
              <a:spcBef>
                <a:spcPts val="1400"/>
              </a:spcBef>
              <a:spcAft>
                <a:spcPts val="0"/>
              </a:spcAft>
              <a:buClr>
                <a:schemeClr val="accent1"/>
              </a:buClr>
              <a:buSzPts val="3000"/>
              <a:buFont typeface="Montserrat"/>
              <a:buChar char=" "/>
            </a:pPr>
            <a:r>
              <a:rPr lang="en-US" sz="3000" dirty="0">
                <a:latin typeface="Montserrat"/>
                <a:ea typeface="Montserrat"/>
                <a:cs typeface="Montserrat"/>
                <a:sym typeface="Montserrat"/>
              </a:rPr>
              <a:t>- </a:t>
            </a:r>
            <a:r>
              <a:rPr lang="en-US" sz="3000" i="0" u="none" strike="noStrike" cap="none" dirty="0">
                <a:solidFill>
                  <a:srgbClr val="404040"/>
                </a:solidFill>
                <a:latin typeface="Montserrat"/>
                <a:ea typeface="Montserrat"/>
                <a:cs typeface="Montserrat"/>
                <a:sym typeface="Montserrat"/>
              </a:rPr>
              <a:t>Entails creativity, drive, and willingness to take risks</a:t>
            </a:r>
            <a:endParaRPr sz="3000" dirty="0">
              <a:latin typeface="Montserrat"/>
              <a:ea typeface="Montserrat"/>
              <a:cs typeface="Montserrat"/>
              <a:sym typeface="Montserrat"/>
            </a:endParaRPr>
          </a:p>
          <a:p>
            <a:pPr marL="90488" marR="0" lvl="0" indent="87312" algn="l" rtl="0">
              <a:lnSpc>
                <a:spcPct val="90000"/>
              </a:lnSpc>
              <a:spcBef>
                <a:spcPts val="1400"/>
              </a:spcBef>
              <a:spcAft>
                <a:spcPts val="0"/>
              </a:spcAft>
              <a:buClr>
                <a:schemeClr val="accent1"/>
              </a:buClr>
              <a:buSzPts val="2800"/>
              <a:buFont typeface="Calibri"/>
              <a:buNone/>
            </a:pPr>
            <a:endParaRPr sz="3000" i="0" u="none" strike="noStrike" cap="none" dirty="0">
              <a:solidFill>
                <a:srgbClr val="40404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097280" y="286603"/>
            <a:ext cx="94593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US" sz="4800" b="1" i="0" u="none" strike="noStrike" cap="none">
                <a:solidFill>
                  <a:srgbClr val="00B050"/>
                </a:solidFill>
                <a:latin typeface="Montserrat"/>
                <a:ea typeface="Montserrat"/>
                <a:cs typeface="Montserrat"/>
                <a:sym typeface="Montserrat"/>
              </a:rPr>
              <a:t>What is Entrepreneurship?</a:t>
            </a:r>
            <a:endParaRPr sz="4800" b="1" i="0" u="none" strike="noStrike" cap="none">
              <a:solidFill>
                <a:srgbClr val="00B050"/>
              </a:solidFill>
              <a:latin typeface="Montserrat"/>
              <a:ea typeface="Montserrat"/>
              <a:cs typeface="Montserrat"/>
              <a:sym typeface="Montserrat"/>
            </a:endParaRPr>
          </a:p>
        </p:txBody>
      </p:sp>
      <p:sp>
        <p:nvSpPr>
          <p:cNvPr id="224" name="Shape 224"/>
          <p:cNvSpPr txBox="1">
            <a:spLocks noGrp="1"/>
          </p:cNvSpPr>
          <p:nvPr>
            <p:ph type="body" idx="1"/>
          </p:nvPr>
        </p:nvSpPr>
        <p:spPr>
          <a:xfrm>
            <a:off x="768325" y="1846275"/>
            <a:ext cx="10713900" cy="4022700"/>
          </a:xfrm>
          <a:prstGeom prst="rect">
            <a:avLst/>
          </a:prstGeom>
          <a:noFill/>
          <a:ln>
            <a:noFill/>
          </a:ln>
        </p:spPr>
        <p:txBody>
          <a:bodyPr spcFirstLastPara="1" wrap="square" lIns="0" tIns="45700" rIns="0" bIns="45700" anchor="t" anchorCtr="0">
            <a:noAutofit/>
          </a:bodyPr>
          <a:lstStyle/>
          <a:p>
            <a:pPr marL="0" marR="0" lvl="0" indent="0" rtl="0">
              <a:lnSpc>
                <a:spcPct val="90000"/>
              </a:lnSpc>
              <a:spcBef>
                <a:spcPts val="0"/>
              </a:spcBef>
              <a:spcAft>
                <a:spcPts val="0"/>
              </a:spcAft>
              <a:buClr>
                <a:schemeClr val="accent1"/>
              </a:buClr>
              <a:buSzPts val="2800"/>
              <a:buFont typeface="Noto Sans Symbols"/>
              <a:buNone/>
            </a:pPr>
            <a:endParaRPr sz="3600" dirty="0">
              <a:solidFill>
                <a:srgbClr val="000000"/>
              </a:solidFill>
              <a:latin typeface="Montserrat"/>
              <a:ea typeface="Montserrat"/>
              <a:cs typeface="Montserrat"/>
              <a:sym typeface="Montserrat"/>
            </a:endParaRPr>
          </a:p>
          <a:p>
            <a:pPr marL="0" lvl="0" indent="0" rtl="0">
              <a:lnSpc>
                <a:spcPct val="100000"/>
              </a:lnSpc>
              <a:spcBef>
                <a:spcPts val="0"/>
              </a:spcBef>
              <a:spcAft>
                <a:spcPts val="0"/>
              </a:spcAft>
              <a:buClr>
                <a:schemeClr val="dk1"/>
              </a:buClr>
              <a:buFont typeface="Arial"/>
              <a:buNone/>
            </a:pPr>
            <a:r>
              <a:rPr lang="en-US" sz="4000" b="1">
                <a:solidFill>
                  <a:schemeClr val="dk1"/>
                </a:solidFill>
              </a:rPr>
              <a:t>Entrepreneurship</a:t>
            </a:r>
            <a:r>
              <a:rPr lang="en-US" sz="4000">
                <a:solidFill>
                  <a:schemeClr val="dk1"/>
                </a:solidFill>
              </a:rPr>
              <a:t> - is a process of </a:t>
            </a:r>
            <a:r>
              <a:rPr lang="en-US" sz="4000" b="1">
                <a:solidFill>
                  <a:schemeClr val="dk1"/>
                </a:solidFill>
              </a:rPr>
              <a:t>identifying and starting </a:t>
            </a:r>
            <a:r>
              <a:rPr lang="en-US" sz="4000">
                <a:solidFill>
                  <a:schemeClr val="dk1"/>
                </a:solidFill>
              </a:rPr>
              <a:t>a business venture, sourcing and </a:t>
            </a:r>
            <a:r>
              <a:rPr lang="en-US" sz="4000" b="1">
                <a:solidFill>
                  <a:schemeClr val="dk1"/>
                </a:solidFill>
              </a:rPr>
              <a:t>organizing the required resources </a:t>
            </a:r>
            <a:r>
              <a:rPr lang="en-US" sz="4000">
                <a:solidFill>
                  <a:schemeClr val="dk1"/>
                </a:solidFill>
              </a:rPr>
              <a:t>and taking both the </a:t>
            </a:r>
            <a:r>
              <a:rPr lang="en-US" sz="4000" b="1">
                <a:solidFill>
                  <a:schemeClr val="dk1"/>
                </a:solidFill>
              </a:rPr>
              <a:t>risks</a:t>
            </a:r>
            <a:r>
              <a:rPr lang="en-US" sz="4000">
                <a:solidFill>
                  <a:schemeClr val="dk1"/>
                </a:solidFill>
              </a:rPr>
              <a:t> and </a:t>
            </a:r>
            <a:r>
              <a:rPr lang="en-US" sz="4000" b="1">
                <a:solidFill>
                  <a:schemeClr val="dk1"/>
                </a:solidFill>
              </a:rPr>
              <a:t>rewards</a:t>
            </a:r>
            <a:r>
              <a:rPr lang="en-US" sz="4000">
                <a:solidFill>
                  <a:schemeClr val="dk1"/>
                </a:solidFill>
              </a:rPr>
              <a:t> associated with the venture.</a:t>
            </a:r>
            <a:endParaRPr sz="3600">
              <a:solidFill>
                <a:srgbClr val="000000"/>
              </a:solidFill>
              <a:latin typeface="Montserrat"/>
              <a:ea typeface="Montserrat"/>
              <a:cs typeface="Montserrat"/>
              <a:sym typeface="Montserrat"/>
            </a:endParaRPr>
          </a:p>
          <a:p>
            <a:pPr marL="91440" marR="0" lvl="0" indent="35560" rtl="0">
              <a:lnSpc>
                <a:spcPct val="90000"/>
              </a:lnSpc>
              <a:spcBef>
                <a:spcPts val="1400"/>
              </a:spcBef>
              <a:spcAft>
                <a:spcPts val="0"/>
              </a:spcAft>
              <a:buClr>
                <a:schemeClr val="accent1"/>
              </a:buClr>
              <a:buSzPts val="2000"/>
              <a:buFont typeface="Calibri"/>
              <a:buNone/>
            </a:pPr>
            <a:endParaRPr sz="3600" i="0" u="none" strike="noStrike" cap="none" dirty="0">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ALI WA PowerPoint Template 1 (1)">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812</Words>
  <Application>Microsoft Office PowerPoint</Application>
  <PresentationFormat>Custom</PresentationFormat>
  <Paragraphs>113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Lato</vt:lpstr>
      <vt:lpstr>Montserrat</vt:lpstr>
      <vt:lpstr>Noto Sans Symbols</vt:lpstr>
      <vt:lpstr>Raleway</vt:lpstr>
      <vt:lpstr>YALI WA PowerPoint Template 1 (1)</vt:lpstr>
      <vt:lpstr>Swiss</vt:lpstr>
      <vt:lpstr>Entrepreneurship and Youth Empowerment</vt:lpstr>
      <vt:lpstr>Learning Objectives: </vt:lpstr>
      <vt:lpstr>PowerPoint Presentation</vt:lpstr>
      <vt:lpstr>PowerPoint Presentation</vt:lpstr>
      <vt:lpstr>General Discussion: What do you see?</vt:lpstr>
      <vt:lpstr>Note: People see things differently</vt:lpstr>
      <vt:lpstr>THE ENTREPRENEURIAL IMPERATIVE IN LIBERIA: why is entrepreneurship critical in the Liberian context?</vt:lpstr>
      <vt:lpstr>The Entrepreneurial Attributes:</vt:lpstr>
      <vt:lpstr>What is Entrepreneurship?</vt:lpstr>
      <vt:lpstr>Key Elements</vt:lpstr>
      <vt:lpstr>Who is an entrepreneur?</vt:lpstr>
      <vt:lpstr>Who is an entrepreneur?</vt:lpstr>
      <vt:lpstr>Who is an Entrepreneur?</vt:lpstr>
      <vt:lpstr>The key attribute of an entrepreneur is…???</vt:lpstr>
      <vt:lpstr>PASSION! </vt:lpstr>
      <vt:lpstr>After having passion, an entrepreneur must begin with…?</vt:lpstr>
      <vt:lpstr>NEED! </vt:lpstr>
      <vt:lpstr>Critical Skills for Entrepreneurs</vt:lpstr>
      <vt:lpstr>The entrepreneurial process</vt:lpstr>
      <vt:lpstr>The entrepreneurial process framework</vt:lpstr>
      <vt:lpstr>Different forms of Entrepreneurship</vt:lpstr>
      <vt:lpstr>What is Social Entrepreneurship?</vt:lpstr>
      <vt:lpstr>Social Entrepreneurship</vt:lpstr>
      <vt:lpstr>Social Entrepreneur</vt:lpstr>
      <vt:lpstr>Traditional Vs. Social </vt:lpstr>
      <vt:lpstr>Entrepreneurship and Youth Empowerment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and Youth Empowerment</dc:title>
  <cp:lastModifiedBy>Daniel W. ThompsonII</cp:lastModifiedBy>
  <cp:revision>4</cp:revision>
  <dcterms:modified xsi:type="dcterms:W3CDTF">2018-05-16T14:23:11Z</dcterms:modified>
</cp:coreProperties>
</file>